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78" r:id="rId19"/>
    <p:sldId id="279" r:id="rId20"/>
    <p:sldId id="281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3" r:id="rId29"/>
    <p:sldId id="294" r:id="rId30"/>
    <p:sldId id="297" r:id="rId31"/>
    <p:sldId id="298" r:id="rId32"/>
    <p:sldId id="301" r:id="rId33"/>
    <p:sldId id="316" r:id="rId34"/>
    <p:sldId id="317" r:id="rId35"/>
    <p:sldId id="300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giEhP0roTY+XkPUXgsXAlbLvyB3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. Hupke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4"/>
  </p:normalViewPr>
  <p:slideViewPr>
    <p:cSldViewPr snapToGrid="0">
      <p:cViewPr varScale="1">
        <p:scale>
          <a:sx n="102" d="100"/>
          <a:sy n="102" d="100"/>
        </p:scale>
        <p:origin x="9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45bfa7ef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g145bfa7ef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45bfa7efc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g145bfa7efc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4d126243d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g14d126243d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45bfa7efc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g145bfa7efc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45bfa7efc2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g145bfa7efc2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44f32ac41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g144f32ac41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45bfa7efc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145bfa7efc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44f32ac41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144f32ac41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8" name="Google Shape;27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5" name="Google Shape;28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45bfa7efc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2" name="Google Shape;292;g145bfa7efc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45bfa7efc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0" name="Google Shape;300;g145bfa7efc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2a7e15d7ec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12a7e15d7ec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4f32ac41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4f32ac41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45bfa7efc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4" name="Google Shape;324;g145bfa7efc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a7e15d7e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12a7e15d7e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1" name="Google Shape;36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3" name="Google Shape;38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9" name="Google Shape;38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D58CD-9DEF-0044-A907-DDDA78ACA554}" type="slidenum">
              <a:rPr lang="en-PE" smtClean="0"/>
              <a:t>32</a:t>
            </a:fld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20640818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E" dirty="0"/>
          </a:p>
        </p:txBody>
      </p:sp>
    </p:spTree>
    <p:extLst>
      <p:ext uri="{BB962C8B-B14F-4D97-AF65-F5344CB8AC3E}">
        <p14:creationId xmlns:p14="http://schemas.microsoft.com/office/powerpoint/2010/main" val="17760505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8f74ef3a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2" name="Google Shape;402;g118f74ef3a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f32ac41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g144f32ac4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18f74ef3a3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g118f74ef3a3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4f32ac41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g144f32ac41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8f74ef3a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g118f74ef3a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warshuis.com/aardbevingen-groningen/visualisatie/view/?lang=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vhn.nl/groningen/Wachttijd-schadeafhandeling-Instituut-Mijnbouwschade-Groningen-IMG-neemt-gigantisch-toe.-Gedupeerden-moeten-soms-25-jaar-wachten-op-beslissing-28033644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oningsperspectief.nl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nisplatformleefbaar.n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kennisplatformleefbaar.nl/stand-van-kennis-202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364331"/>
            <a:ext cx="12192000" cy="6129337"/>
          </a:xfrm>
          <a:prstGeom prst="rect">
            <a:avLst/>
          </a:prstGeom>
          <a:solidFill>
            <a:srgbClr val="CA36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563657" y="885022"/>
            <a:ext cx="10475400" cy="2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nl-NL" sz="6000" b="0" i="0" u="none" strike="noStrike" cap="none" dirty="0" err="1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From</a:t>
            </a:r>
            <a:r>
              <a:rPr lang="nl-NL" sz="6000" b="0" i="0" u="none" strike="noStrike" cap="none" dirty="0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commercial </a:t>
            </a:r>
            <a:r>
              <a:rPr lang="nl-NL" sz="6000" b="0" i="0" u="none" strike="noStrike" cap="none" dirty="0" err="1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success</a:t>
            </a:r>
            <a:r>
              <a:rPr lang="nl-NL" sz="6000" b="0" i="0" u="none" strike="noStrike" cap="none" dirty="0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r>
              <a:rPr lang="nl-NL" sz="6000" b="0" i="0" u="none" strike="noStrike" cap="none" dirty="0" err="1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to</a:t>
            </a:r>
            <a:r>
              <a:rPr lang="nl-NL" sz="6000" b="0" i="0" u="none" strike="noStrike" cap="none" dirty="0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r>
              <a:rPr lang="nl-NL" sz="6000" dirty="0" err="1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</a:rPr>
              <a:t>neoliberal</a:t>
            </a:r>
            <a:r>
              <a:rPr lang="nl-NL" sz="6000" dirty="0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</a:rPr>
              <a:t> fiasco</a:t>
            </a:r>
            <a:r>
              <a:rPr lang="nl-NL" sz="6000" b="0" i="0" u="none" strike="noStrike" cap="none" dirty="0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:</a:t>
            </a:r>
            <a:endParaRPr sz="6000" b="0" i="0" u="none" strike="noStrike" cap="none" dirty="0">
              <a:solidFill>
                <a:schemeClr val="lt1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NL" sz="3200" b="0" i="0" u="none" strike="noStrike" cap="none" dirty="0">
                <a:solidFill>
                  <a:schemeClr val="lt1"/>
                </a:solidFill>
                <a:latin typeface="GT Haptik" pitchFamily="2" charset="77"/>
                <a:sym typeface="Arial"/>
              </a:rPr>
              <a:t>The </a:t>
            </a:r>
            <a:r>
              <a:rPr lang="nl-NL" sz="3200" b="0" i="0" u="none" strike="noStrike" cap="none" dirty="0" err="1">
                <a:solidFill>
                  <a:schemeClr val="lt1"/>
                </a:solidFill>
                <a:latin typeface="GT Haptik" pitchFamily="2" charset="77"/>
                <a:sym typeface="Arial"/>
              </a:rPr>
              <a:t>social</a:t>
            </a:r>
            <a:r>
              <a:rPr lang="nl-NL" sz="3200" b="0" i="0" u="none" strike="noStrike" cap="none" dirty="0">
                <a:solidFill>
                  <a:schemeClr val="lt1"/>
                </a:solidFill>
                <a:latin typeface="GT Haptik" pitchFamily="2" charset="77"/>
                <a:sym typeface="Arial"/>
              </a:rPr>
              <a:t> impact of gas </a:t>
            </a:r>
            <a:r>
              <a:rPr lang="nl-NL" sz="3200" b="0" i="0" u="none" strike="noStrike" cap="none" dirty="0" err="1">
                <a:solidFill>
                  <a:schemeClr val="lt1"/>
                </a:solidFill>
                <a:latin typeface="GT Haptik" pitchFamily="2" charset="77"/>
                <a:sym typeface="Arial"/>
              </a:rPr>
              <a:t>extraction</a:t>
            </a:r>
            <a:r>
              <a:rPr lang="nl-NL" sz="3200" b="0" i="0" u="none" strike="noStrike" cap="none" dirty="0">
                <a:solidFill>
                  <a:schemeClr val="lt1"/>
                </a:solidFill>
                <a:latin typeface="GT Haptik" pitchFamily="2" charset="77"/>
                <a:sym typeface="Arial"/>
              </a:rPr>
              <a:t> in </a:t>
            </a:r>
            <a:r>
              <a:rPr lang="nl-NL" sz="3200" b="0" i="0" u="none" strike="noStrike" cap="none" dirty="0" err="1">
                <a:solidFill>
                  <a:schemeClr val="lt1"/>
                </a:solidFill>
                <a:latin typeface="GT Haptik" pitchFamily="2" charset="77"/>
                <a:sym typeface="Arial"/>
              </a:rPr>
              <a:t>the</a:t>
            </a:r>
            <a:r>
              <a:rPr lang="nl-NL" sz="3200" b="0" i="0" u="none" strike="noStrike" cap="none" dirty="0">
                <a:solidFill>
                  <a:schemeClr val="lt1"/>
                </a:solidFill>
                <a:latin typeface="GT Haptik" pitchFamily="2" charset="77"/>
                <a:sym typeface="Arial"/>
              </a:rPr>
              <a:t> </a:t>
            </a:r>
            <a:r>
              <a:rPr lang="nl-NL" sz="3200" dirty="0" err="1">
                <a:solidFill>
                  <a:schemeClr val="lt1"/>
                </a:solidFill>
                <a:latin typeface="GT Haptik" pitchFamily="2" charset="77"/>
              </a:rPr>
              <a:t>p</a:t>
            </a:r>
            <a:r>
              <a:rPr lang="nl-NL" sz="3200" b="0" i="0" u="none" strike="noStrike" cap="none" dirty="0" err="1">
                <a:solidFill>
                  <a:schemeClr val="lt1"/>
                </a:solidFill>
                <a:latin typeface="GT Haptik" pitchFamily="2" charset="77"/>
                <a:sym typeface="Arial"/>
              </a:rPr>
              <a:t>rovince</a:t>
            </a:r>
            <a:r>
              <a:rPr lang="nl-NL" sz="3200" b="0" i="0" u="none" strike="noStrike" cap="none" dirty="0">
                <a:solidFill>
                  <a:schemeClr val="lt1"/>
                </a:solidFill>
                <a:latin typeface="GT Haptik" pitchFamily="2" charset="77"/>
                <a:sym typeface="Arial"/>
              </a:rPr>
              <a:t> of Groningen</a:t>
            </a:r>
            <a:endParaRPr sz="3200" b="0" i="0" u="none" strike="noStrike" cap="none" dirty="0">
              <a:solidFill>
                <a:schemeClr val="lt1"/>
              </a:solidFill>
              <a:latin typeface="GT Haptik" pitchFamily="2" charset="77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5975349" y="4228145"/>
            <a:ext cx="49887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 dirty="0" err="1">
                <a:solidFill>
                  <a:schemeClr val="lt1"/>
                </a:solidFill>
                <a:latin typeface="GT Haptik" pitchFamily="2" charset="77"/>
                <a:sym typeface="Arial"/>
              </a:rPr>
              <a:t>Cedla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GT Haptik" pitchFamily="2" charset="77"/>
                <a:sym typeface="Arial"/>
              </a:rPr>
              <a:t> in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GT Haptik" pitchFamily="2" charset="77"/>
                <a:sym typeface="Arial"/>
              </a:rPr>
              <a:t>Stad</a:t>
            </a:r>
            <a:endParaRPr sz="1800" b="0" i="0" u="none" strike="noStrike" cap="none" dirty="0">
              <a:solidFill>
                <a:schemeClr val="lt1"/>
              </a:solidFill>
              <a:latin typeface="GT Haptik" pitchFamily="2" charset="77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1800" dirty="0" err="1">
                <a:solidFill>
                  <a:schemeClr val="lt1"/>
                </a:solidFill>
                <a:latin typeface="GT Haptik" pitchFamily="2" charset="77"/>
              </a:rPr>
              <a:t>Agustín</a:t>
            </a:r>
            <a:r>
              <a:rPr lang="nl-NL" sz="1800" dirty="0">
                <a:solidFill>
                  <a:schemeClr val="lt1"/>
                </a:solidFill>
                <a:latin typeface="GT Haptik" pitchFamily="2" charset="77"/>
              </a:rPr>
              <a:t> De Julio</a:t>
            </a:r>
            <a:endParaRPr sz="1800" b="0" i="0" u="none" strike="noStrike" cap="none" dirty="0">
              <a:solidFill>
                <a:schemeClr val="lt1"/>
              </a:solidFill>
              <a:latin typeface="GT Haptik" pitchFamily="2" charset="77"/>
              <a:sym typeface="Arial"/>
            </a:endParaRPr>
          </a:p>
        </p:txBody>
      </p:sp>
      <p:pic>
        <p:nvPicPr>
          <p:cNvPr id="87" name="Google Shape;87;p1" descr="Afbeelding met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5499" y="5357958"/>
            <a:ext cx="2679701" cy="787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ctrTitle"/>
          </p:nvPr>
        </p:nvSpPr>
        <p:spPr>
          <a:xfrm>
            <a:off x="157150" y="234125"/>
            <a:ext cx="11630100" cy="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nl-NL" sz="5400" dirty="0" err="1">
                <a:solidFill>
                  <a:schemeClr val="accent6">
                    <a:lumMod val="50000"/>
                  </a:schemeClr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History</a:t>
            </a:r>
            <a:r>
              <a:rPr lang="nl-NL" sz="5400" dirty="0">
                <a:solidFill>
                  <a:schemeClr val="accent6">
                    <a:lumMod val="50000"/>
                  </a:schemeClr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5400" dirty="0" err="1">
                <a:solidFill>
                  <a:schemeClr val="accent6">
                    <a:lumMod val="50000"/>
                  </a:schemeClr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and</a:t>
            </a:r>
            <a:r>
              <a:rPr lang="nl-NL" sz="5400" dirty="0">
                <a:solidFill>
                  <a:schemeClr val="accent6">
                    <a:lumMod val="50000"/>
                  </a:schemeClr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5400" dirty="0" err="1">
                <a:solidFill>
                  <a:schemeClr val="accent6">
                    <a:lumMod val="50000"/>
                  </a:schemeClr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characteristics</a:t>
            </a:r>
            <a:endParaRPr sz="5400" dirty="0">
              <a:solidFill>
                <a:schemeClr val="accent6">
                  <a:lumMod val="50000"/>
                </a:schemeClr>
              </a:solidFill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2211" y="1382800"/>
            <a:ext cx="3085037" cy="48940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34E752-2801-D9E6-5C85-B25661C7E94E}"/>
              </a:ext>
            </a:extLst>
          </p:cNvPr>
          <p:cNvSpPr txBox="1"/>
          <p:nvPr/>
        </p:nvSpPr>
        <p:spPr>
          <a:xfrm>
            <a:off x="878426" y="1763783"/>
            <a:ext cx="61649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E" sz="2000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</a:rPr>
              <a:t>Relatively low extraction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E" sz="2000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</a:rPr>
              <a:t>Densely populated (410000 people in seismic area)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E" sz="2000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</a:rPr>
              <a:t>Operated by public private partnership of Shell, Exxon and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E" sz="2000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</a:rPr>
              <a:t>These share profits: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nl-NL" sz="2000" b="1" i="0" u="none" strike="noStrike" cap="none" dirty="0" err="1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Revenues</a:t>
            </a:r>
            <a:r>
              <a:rPr lang="nl-NL" sz="20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 </a:t>
            </a:r>
            <a:r>
              <a:rPr lang="nl-NL" sz="2000" b="1" i="0" u="none" strike="noStrike" cap="none" dirty="0" err="1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national</a:t>
            </a:r>
            <a:r>
              <a:rPr lang="nl-NL" sz="20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 </a:t>
            </a:r>
            <a:r>
              <a:rPr lang="nl-NL" sz="2000" b="1" i="0" u="none" strike="noStrike" cap="none" dirty="0" err="1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government</a:t>
            </a:r>
            <a:endParaRPr lang="nl-NL" sz="2000" b="1" i="0" u="none" strike="noStrike" cap="none" dirty="0">
              <a:solidFill>
                <a:schemeClr val="accent6">
                  <a:lumMod val="50000"/>
                </a:schemeClr>
              </a:solidFill>
              <a:latin typeface="GT Haptik" pitchFamily="2" charset="77"/>
              <a:ea typeface="Calibri"/>
              <a:cs typeface="Calibri"/>
              <a:sym typeface="Calibri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nl-NL" sz="2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sale of gas;</a:t>
            </a: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nl-NL" sz="2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share in NAM </a:t>
            </a:r>
            <a:r>
              <a:rPr lang="nl-NL" sz="2000" b="0" i="0" u="none" strike="noStrike" cap="none" dirty="0" err="1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profits</a:t>
            </a:r>
            <a:r>
              <a:rPr lang="nl-NL" sz="2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;</a:t>
            </a: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nl-NL" sz="2000" b="0" i="0" u="none" strike="noStrike" cap="none" dirty="0" err="1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royalties</a:t>
            </a:r>
            <a:r>
              <a:rPr lang="nl-NL" sz="2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;</a:t>
            </a: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nl-NL" sz="2000" b="0" i="0" u="none" strike="noStrike" cap="none" dirty="0" err="1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taxes</a:t>
            </a:r>
            <a:r>
              <a:rPr lang="nl-NL" sz="2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 </a:t>
            </a:r>
            <a:r>
              <a:rPr lang="nl-NL" sz="2000" b="0" i="0" u="none" strike="noStrike" cap="none" dirty="0" err="1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and</a:t>
            </a:r>
            <a:r>
              <a:rPr lang="nl-NL" sz="2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 </a:t>
            </a:r>
            <a:r>
              <a:rPr lang="nl-NL" sz="2000" b="0" i="0" u="none" strike="noStrike" cap="none" dirty="0" err="1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fees</a:t>
            </a:r>
            <a:r>
              <a:rPr lang="nl-NL" sz="2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;</a:t>
            </a: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nl-NL" sz="2000" b="0" i="0" u="none" strike="noStrike" cap="none" dirty="0" err="1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dividends</a:t>
            </a:r>
            <a:r>
              <a:rPr lang="nl-NL" sz="2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nl-NL" sz="2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(Van der Voort &amp; </a:t>
            </a:r>
            <a:r>
              <a:rPr lang="nl-NL" sz="2000" b="0" i="0" u="none" strike="noStrike" cap="none" dirty="0" err="1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Vanclay</a:t>
            </a:r>
            <a:r>
              <a:rPr lang="nl-NL" sz="2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GT Haptik" pitchFamily="2" charset="77"/>
                <a:ea typeface="Calibri"/>
                <a:cs typeface="Calibri"/>
                <a:sym typeface="Calibri"/>
              </a:rPr>
              <a:t>,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145bfa7efc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375" y="1676867"/>
            <a:ext cx="11007662" cy="47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45bfa7efc2_0_0"/>
          <p:cNvSpPr txBox="1"/>
          <p:nvPr/>
        </p:nvSpPr>
        <p:spPr>
          <a:xfrm>
            <a:off x="997551" y="255725"/>
            <a:ext cx="101547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sz="44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Benefits </a:t>
            </a:r>
            <a:r>
              <a:rPr lang="nl-NL" sz="44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and</a:t>
            </a:r>
            <a:r>
              <a:rPr lang="nl-NL" sz="44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r>
              <a:rPr lang="nl-NL" sz="44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wealth</a:t>
            </a:r>
            <a:r>
              <a:rPr lang="nl-NL" sz="44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endParaRPr sz="4400" b="0" i="0" u="none" strike="noStrike" cap="none" dirty="0">
              <a:solidFill>
                <a:schemeClr val="dk1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145bfa7efc2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250" y="1458000"/>
            <a:ext cx="6591875" cy="48553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145bfa7efc2_0_9"/>
          <p:cNvSpPr txBox="1"/>
          <p:nvPr/>
        </p:nvSpPr>
        <p:spPr>
          <a:xfrm>
            <a:off x="5811425" y="6121425"/>
            <a:ext cx="211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Credit: NRC, 2022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145bfa7efc2_0_9"/>
          <p:cNvSpPr txBox="1"/>
          <p:nvPr/>
        </p:nvSpPr>
        <p:spPr>
          <a:xfrm>
            <a:off x="997551" y="255725"/>
            <a:ext cx="101547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sz="44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Benefits </a:t>
            </a:r>
            <a:r>
              <a:rPr lang="nl-NL" sz="44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and</a:t>
            </a:r>
            <a:r>
              <a:rPr lang="nl-NL" sz="44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r>
              <a:rPr lang="nl-NL" sz="44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wealth</a:t>
            </a:r>
            <a:endParaRPr sz="4400" b="0" i="0" u="none" strike="noStrike" cap="none" dirty="0">
              <a:solidFill>
                <a:schemeClr val="dk1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4d126243db_1_0"/>
          <p:cNvSpPr txBox="1">
            <a:spLocks noGrp="1"/>
          </p:cNvSpPr>
          <p:nvPr>
            <p:ph type="ctrTitle"/>
          </p:nvPr>
        </p:nvSpPr>
        <p:spPr>
          <a:xfrm>
            <a:off x="997551" y="255725"/>
            <a:ext cx="101547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sz="44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Benefits </a:t>
            </a:r>
            <a:r>
              <a:rPr lang="nl-NL" sz="44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and</a:t>
            </a:r>
            <a:r>
              <a:rPr lang="nl-NL" sz="44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44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wealth</a:t>
            </a:r>
            <a:r>
              <a:rPr lang="nl-NL" sz="44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endParaRPr sz="4400" dirty="0"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  <p:sp>
        <p:nvSpPr>
          <p:cNvPr id="203" name="Google Shape;203;g14d126243db_1_0"/>
          <p:cNvSpPr txBox="1"/>
          <p:nvPr/>
        </p:nvSpPr>
        <p:spPr>
          <a:xfrm>
            <a:off x="543875" y="1306625"/>
            <a:ext cx="6127200" cy="29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  <a:buFont typeface="Arial"/>
              <a:buChar char="●"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Large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infrastructural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works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paid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revenues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100" b="0" i="0" u="none" strike="noStrike" cap="none" dirty="0">
              <a:solidFill>
                <a:srgbClr val="808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  <a:buFont typeface="Arial"/>
              <a:buChar char="●"/>
            </a:pPr>
            <a:r>
              <a:rPr lang="nl-NL" sz="2100" b="0" i="0" u="none" strike="noStrike" cap="none" dirty="0" err="1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 1%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 Groningen (Instituut voor Onderzoek Overheidsuitgaven, 2006). 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  <a:buFont typeface="Arial"/>
              <a:buChar char="●"/>
            </a:pPr>
            <a:r>
              <a:rPr lang="nl-NL" sz="2100" b="0" i="0" u="none" strike="noStrike" cap="none" dirty="0" err="1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Caused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economic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phenomenon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called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 'Dutch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Disease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Arial"/>
                <a:ea typeface="Arial"/>
                <a:cs typeface="Arial"/>
                <a:sym typeface="Arial"/>
              </a:rPr>
              <a:t>’.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14d126243db_1_0"/>
          <p:cNvSpPr txBox="1"/>
          <p:nvPr/>
        </p:nvSpPr>
        <p:spPr>
          <a:xfrm>
            <a:off x="8152250" y="5902625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nl-NL" sz="105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Source: Nieuwsblad van het Noorden, 1960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>
            <a:spLocks noGrp="1"/>
          </p:cNvSpPr>
          <p:nvPr>
            <p:ph type="ctrTitle"/>
          </p:nvPr>
        </p:nvSpPr>
        <p:spPr>
          <a:xfrm>
            <a:off x="923400" y="0"/>
            <a:ext cx="112686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nl-NL" sz="48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Earthquakes</a:t>
            </a:r>
            <a:r>
              <a:rPr lang="nl-NL" sz="48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48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and</a:t>
            </a:r>
            <a:r>
              <a:rPr lang="nl-NL" sz="48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48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soil</a:t>
            </a:r>
            <a:r>
              <a:rPr lang="nl-NL" sz="48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48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subsidence</a:t>
            </a:r>
            <a:endParaRPr sz="4800" dirty="0"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  <p:pic>
        <p:nvPicPr>
          <p:cNvPr id="210" name="Google Shape;21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650" y="1542720"/>
            <a:ext cx="11268600" cy="4848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145bfa7efc2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5400" y="1460500"/>
            <a:ext cx="6041434" cy="499018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145bfa7efc2_0_20"/>
          <p:cNvSpPr txBox="1"/>
          <p:nvPr/>
        </p:nvSpPr>
        <p:spPr>
          <a:xfrm>
            <a:off x="5213475" y="6450675"/>
            <a:ext cx="211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Credit: NRC, 2022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145bfa7efc2_0_20"/>
          <p:cNvSpPr txBox="1"/>
          <p:nvPr/>
        </p:nvSpPr>
        <p:spPr>
          <a:xfrm>
            <a:off x="923400" y="0"/>
            <a:ext cx="112686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nl-NL" sz="48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Earthquakes</a:t>
            </a:r>
            <a:r>
              <a:rPr lang="nl-NL" sz="48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r>
              <a:rPr lang="nl-NL" sz="48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and</a:t>
            </a:r>
            <a:r>
              <a:rPr lang="nl-NL" sz="48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r>
              <a:rPr lang="nl-NL" sz="48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soil</a:t>
            </a:r>
            <a:r>
              <a:rPr lang="nl-NL" sz="48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r>
              <a:rPr lang="nl-NL" sz="48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subsidence</a:t>
            </a:r>
            <a:endParaRPr sz="4800" b="0" i="0" u="none" strike="noStrike" cap="none" dirty="0">
              <a:solidFill>
                <a:schemeClr val="dk1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45bfa7efc2_0_105"/>
          <p:cNvSpPr txBox="1"/>
          <p:nvPr/>
        </p:nvSpPr>
        <p:spPr>
          <a:xfrm>
            <a:off x="551725" y="1740000"/>
            <a:ext cx="11361600" cy="4784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00"/>
              </a:buClr>
              <a:buSzPts val="1800"/>
              <a:buFont typeface="Arial"/>
              <a:buChar char="●"/>
            </a:pP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Earthquakes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are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not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part of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the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traditional </a:t>
            </a:r>
            <a:r>
              <a:rPr lang="nl-NL" sz="2000" b="0" i="1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hazardscape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of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the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Netherlands (Bakema et al., 2018).</a:t>
            </a:r>
            <a:endParaRPr sz="1400" b="0" i="0" u="none" strike="noStrike" cap="none" dirty="0">
              <a:solidFill>
                <a:srgbClr val="000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000" b="1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Early</a:t>
            </a:r>
            <a:r>
              <a:rPr lang="nl-NL" sz="2000" b="1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1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warnings</a:t>
            </a:r>
            <a:r>
              <a:rPr lang="nl-NL" sz="2000" b="1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…</a:t>
            </a:r>
            <a:endParaRPr sz="1400" b="1" i="0" u="none" strike="noStrike" cap="none" dirty="0">
              <a:solidFill>
                <a:schemeClr val="dk1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1963: engineer Willem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Meiborg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1986: first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earthquake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.</a:t>
            </a: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1986: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Geographer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Meent van der Sluis</a:t>
            </a: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…</a:t>
            </a: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2022: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parliamentary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inquiry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committee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shows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how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insights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of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many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scientists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were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ignored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and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manipulated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for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decades (PEAG, 2022). </a:t>
            </a:r>
            <a:endParaRPr sz="1400" b="0" i="0" u="none" strike="noStrike" cap="none" dirty="0">
              <a:solidFill>
                <a:srgbClr val="000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145bfa7efc2_0_105"/>
          <p:cNvSpPr txBox="1">
            <a:spLocks noGrp="1"/>
          </p:cNvSpPr>
          <p:nvPr>
            <p:ph type="ctrTitle"/>
          </p:nvPr>
        </p:nvSpPr>
        <p:spPr>
          <a:xfrm>
            <a:off x="997551" y="255725"/>
            <a:ext cx="101547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sz="44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Damages</a:t>
            </a:r>
            <a:r>
              <a:rPr lang="nl-NL" sz="44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, </a:t>
            </a:r>
            <a:r>
              <a:rPr lang="nl-NL" sz="44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unsafety</a:t>
            </a:r>
            <a:r>
              <a:rPr lang="nl-NL" sz="44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44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and</a:t>
            </a:r>
            <a:r>
              <a:rPr lang="nl-NL" sz="44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44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controversy</a:t>
            </a:r>
            <a:r>
              <a:rPr lang="nl-NL" sz="44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endParaRPr sz="4400" dirty="0"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/>
        </p:nvSpPr>
        <p:spPr>
          <a:xfrm>
            <a:off x="762350" y="1638825"/>
            <a:ext cx="10389900" cy="450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100" b="1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Denial</a:t>
            </a:r>
            <a:r>
              <a:rPr lang="nl-NL" sz="2100" b="1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1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by</a:t>
            </a:r>
            <a:r>
              <a:rPr lang="nl-NL" sz="2100" b="1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NAM </a:t>
            </a:r>
            <a:r>
              <a:rPr lang="nl-NL" sz="2100" b="1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and</a:t>
            </a:r>
            <a:r>
              <a:rPr lang="nl-NL" sz="2100" b="1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Dutch </a:t>
            </a:r>
            <a:r>
              <a:rPr lang="nl-NL" sz="2100" b="1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government</a:t>
            </a:r>
            <a:r>
              <a:rPr lang="nl-NL" sz="2100" b="1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:</a:t>
            </a: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1.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Causal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links gas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extraction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and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earthquakes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.</a:t>
            </a: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2.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Earthquakes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cause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damage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.</a:t>
            </a: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3.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Earthquakes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cause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safety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issues.</a:t>
            </a: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9"/>
                  </a:ext>
                </a:extLst>
              </a:rPr>
              <a:t>2009: Groninger Bodembeweging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9"/>
                  </a:ext>
                </a:extLst>
              </a:rPr>
              <a:t>established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9"/>
                  </a:ext>
                </a:extLst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9"/>
                  </a:ext>
                </a:extLst>
              </a:rPr>
              <a:t>to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9"/>
                  </a:ext>
                </a:extLst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9"/>
                  </a:ext>
                </a:extLst>
              </a:rPr>
              <a:t>represent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9"/>
                  </a:ext>
                </a:extLst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9"/>
                  </a:ext>
                </a:extLst>
              </a:rPr>
              <a:t>the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9"/>
                  </a:ext>
                </a:extLst>
              </a:rPr>
              <a:t> interest of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9"/>
                  </a:ext>
                </a:extLst>
              </a:rPr>
              <a:t>residents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9"/>
                  </a:ext>
                </a:extLst>
              </a:rPr>
              <a:t>.</a:t>
            </a: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0"/>
                </a:ext>
              </a:extLst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1"/>
                </a:ext>
              </a:extLs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2"/>
                  </a:ext>
                </a:extLst>
              </a:rPr>
              <a:t>2012: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2"/>
                  </a:ext>
                </a:extLst>
              </a:rPr>
              <a:t>turning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2"/>
                  </a:ext>
                </a:extLst>
              </a:rPr>
              <a:t> point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is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an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earthquake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with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M3,6 on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the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Richter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scale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,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epicenter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is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the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village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of Huizinge.</a:t>
            </a: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3"/>
          <p:cNvSpPr txBox="1"/>
          <p:nvPr/>
        </p:nvSpPr>
        <p:spPr>
          <a:xfrm>
            <a:off x="997551" y="255725"/>
            <a:ext cx="101547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sz="44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Damages</a:t>
            </a:r>
            <a:r>
              <a:rPr lang="nl-NL" sz="44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, </a:t>
            </a:r>
            <a:r>
              <a:rPr lang="nl-NL" sz="44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unsafety</a:t>
            </a:r>
            <a:r>
              <a:rPr lang="nl-NL" sz="44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r>
              <a:rPr lang="nl-NL" sz="44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and</a:t>
            </a:r>
            <a:r>
              <a:rPr lang="nl-NL" sz="44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r>
              <a:rPr lang="nl-NL" sz="44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controversy</a:t>
            </a:r>
            <a:endParaRPr sz="4400" b="0" i="0" u="none" strike="noStrike" cap="none" dirty="0">
              <a:solidFill>
                <a:schemeClr val="dk1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44f32ac41d_0_28"/>
          <p:cNvSpPr txBox="1">
            <a:spLocks noGrp="1"/>
          </p:cNvSpPr>
          <p:nvPr>
            <p:ph type="ctrTitle"/>
          </p:nvPr>
        </p:nvSpPr>
        <p:spPr>
          <a:xfrm>
            <a:off x="689800" y="-1"/>
            <a:ext cx="10542491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4000" dirty="0">
              <a:solidFill>
                <a:srgbClr val="808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-NL" sz="40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Damages</a:t>
            </a:r>
            <a:r>
              <a:rPr lang="nl-NL" sz="40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, </a:t>
            </a:r>
            <a:r>
              <a:rPr lang="nl-NL" sz="40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unsafety</a:t>
            </a:r>
            <a:r>
              <a:rPr lang="nl-NL" sz="40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40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and</a:t>
            </a:r>
            <a:r>
              <a:rPr lang="nl-NL" sz="40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40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controversy</a:t>
            </a:r>
            <a:endParaRPr sz="4000" dirty="0"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  <p:sp>
        <p:nvSpPr>
          <p:cNvPr id="244" name="Google Shape;244;g144f32ac41d_0_28"/>
          <p:cNvSpPr txBox="1">
            <a:spLocks noGrp="1"/>
          </p:cNvSpPr>
          <p:nvPr>
            <p:ph type="subTitle" idx="1"/>
          </p:nvPr>
        </p:nvSpPr>
        <p:spPr>
          <a:xfrm>
            <a:off x="689800" y="1173925"/>
            <a:ext cx="8012100" cy="50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34453"/>
              <a:buNone/>
            </a:pPr>
            <a:r>
              <a:rPr lang="nl-NL" b="1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Mitigation</a:t>
            </a:r>
            <a:r>
              <a:rPr lang="nl-NL" b="1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b="1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strategies</a:t>
            </a:r>
            <a:endParaRPr sz="2100" dirty="0">
              <a:solidFill>
                <a:srgbClr val="808000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8000"/>
              </a:buClr>
              <a:buSzPct val="100000"/>
              <a:buChar char="•"/>
            </a:pPr>
            <a:r>
              <a:rPr lang="nl-NL" sz="2100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Identify</a:t>
            </a:r>
            <a:r>
              <a:rPr lang="nl-NL" sz="2100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 buildings at risk + </a:t>
            </a:r>
            <a:r>
              <a:rPr lang="nl-NL" sz="2100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reinforcement</a:t>
            </a:r>
            <a:r>
              <a:rPr lang="nl-NL" sz="2100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. </a:t>
            </a:r>
            <a:endParaRPr sz="2100" dirty="0">
              <a:solidFill>
                <a:srgbClr val="808000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8000"/>
              </a:buClr>
              <a:buSzPct val="100000"/>
              <a:buChar char="•"/>
            </a:pPr>
            <a:r>
              <a:rPr lang="nl-NL" sz="2100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Reduction</a:t>
            </a:r>
            <a:r>
              <a:rPr lang="nl-NL" sz="2100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 gas </a:t>
            </a:r>
            <a:r>
              <a:rPr lang="nl-NL" sz="2100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extraction</a:t>
            </a:r>
            <a:r>
              <a:rPr lang="nl-NL" sz="2100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100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only</a:t>
            </a:r>
            <a:r>
              <a:rPr lang="nl-NL" sz="2100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 in 2014.</a:t>
            </a:r>
            <a:endParaRPr sz="2100" dirty="0">
              <a:solidFill>
                <a:srgbClr val="808000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8000"/>
              </a:buClr>
              <a:buSzPct val="100000"/>
              <a:buFont typeface="Arial"/>
              <a:buChar char="•"/>
            </a:pPr>
            <a:r>
              <a:rPr lang="nl-NL" sz="2100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2019 </a:t>
            </a:r>
            <a:r>
              <a:rPr lang="nl-NL" sz="2100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decision</a:t>
            </a:r>
            <a:r>
              <a:rPr lang="nl-NL" sz="2100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100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to</a:t>
            </a:r>
            <a:r>
              <a:rPr lang="nl-NL" sz="2100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 stop gas </a:t>
            </a:r>
            <a:r>
              <a:rPr lang="nl-NL" sz="2100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extraction</a:t>
            </a:r>
            <a:r>
              <a:rPr lang="nl-NL" sz="2100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: </a:t>
            </a:r>
            <a:r>
              <a:rPr lang="nl-NL" sz="2100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either</a:t>
            </a:r>
            <a:r>
              <a:rPr lang="nl-NL" sz="2100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 2023 or 2024. </a:t>
            </a:r>
            <a:endParaRPr sz="2100" dirty="0">
              <a:solidFill>
                <a:srgbClr val="808000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34453"/>
              <a:buNone/>
            </a:pPr>
            <a:endParaRPr sz="2100" dirty="0">
              <a:solidFill>
                <a:srgbClr val="808000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34453"/>
              <a:buNone/>
            </a:pPr>
            <a:endParaRPr sz="2100" dirty="0">
              <a:solidFill>
                <a:srgbClr val="808000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34453"/>
              <a:buNone/>
            </a:pPr>
            <a:r>
              <a:rPr lang="nl-NL" sz="2100" b="1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Responsibilities</a:t>
            </a:r>
            <a:endParaRPr sz="2100" b="1" dirty="0">
              <a:solidFill>
                <a:srgbClr val="808000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4194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8000"/>
              </a:buClr>
              <a:buSzPct val="100000"/>
              <a:buChar char="●"/>
            </a:pPr>
            <a:r>
              <a:rPr lang="nl-NL" sz="2100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NAM: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3"/>
                  </a:ext>
                </a:extLst>
              </a:rPr>
              <a:t>damage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3"/>
                  </a:ext>
                </a:extLst>
              </a:rPr>
              <a:t>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3"/>
                  </a:ext>
                </a:extLst>
              </a:rPr>
              <a:t>repair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3"/>
                  </a:ext>
                </a:extLst>
              </a:rPr>
              <a:t>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3"/>
                  </a:ext>
                </a:extLst>
              </a:rPr>
              <a:t>and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3"/>
                  </a:ext>
                </a:extLst>
              </a:rPr>
              <a:t>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3"/>
                  </a:ext>
                </a:extLst>
              </a:rPr>
              <a:t>reinforcement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3"/>
                  </a:ext>
                </a:extLst>
              </a:rPr>
              <a:t>.</a:t>
            </a:r>
            <a:endParaRPr dirty="0">
              <a:solidFill>
                <a:srgbClr val="808000"/>
              </a:solidFill>
              <a:latin typeface="GT Haptik" pitchFamily="2" charset="77"/>
              <a:ea typeface="Arial"/>
              <a:cs typeface="Arial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4"/>
                </a:ext>
              </a:extLst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5"/>
                  </a:ext>
                </a:extLst>
              </a:rPr>
              <a:t>&gt;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5"/>
                  </a:ext>
                </a:extLst>
              </a:rPr>
              <a:t>Not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5"/>
                  </a:ext>
                </a:extLst>
              </a:rPr>
              <a:t>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5"/>
                  </a:ext>
                </a:extLst>
              </a:rPr>
              <a:t>transparent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5"/>
                  </a:ext>
                </a:extLst>
              </a:rPr>
              <a:t>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5"/>
                  </a:ext>
                </a:extLst>
              </a:rPr>
              <a:t>and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5"/>
                  </a:ext>
                </a:extLst>
              </a:rPr>
              <a:t>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5"/>
                  </a:ext>
                </a:extLst>
              </a:rPr>
              <a:t>impartial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5"/>
                  </a:ext>
                </a:extLst>
              </a:rPr>
              <a:t>. </a:t>
            </a:r>
            <a:endParaRPr dirty="0">
              <a:solidFill>
                <a:srgbClr val="808000"/>
              </a:solidFill>
              <a:latin typeface="GT Haptik" pitchFamily="2" charset="77"/>
              <a:ea typeface="Arial"/>
              <a:cs typeface="Arial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6"/>
                </a:ext>
              </a:extLst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endParaRPr dirty="0">
              <a:solidFill>
                <a:srgbClr val="808000"/>
              </a:solidFill>
              <a:latin typeface="GT Haptik" pitchFamily="2" charset="77"/>
              <a:ea typeface="Arial"/>
              <a:cs typeface="Arial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7"/>
                </a:ext>
              </a:extLst>
            </a:endParaRPr>
          </a:p>
          <a:p>
            <a:pPr marL="45720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00"/>
              </a:buClr>
              <a:buSzPct val="100000"/>
              <a:buFont typeface="Arial"/>
              <a:buChar char="●"/>
            </a:pP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8"/>
                  </a:ext>
                </a:extLst>
              </a:rPr>
              <a:t>2015: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8"/>
                  </a:ext>
                </a:extLst>
              </a:rPr>
              <a:t>burden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8"/>
                  </a:ext>
                </a:extLst>
              </a:rPr>
              <a:t> of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8"/>
                  </a:ext>
                </a:extLst>
              </a:rPr>
              <a:t>proof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8"/>
                  </a:ext>
                </a:extLst>
              </a:rPr>
              <a:t>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8"/>
                  </a:ext>
                </a:extLst>
              </a:rPr>
              <a:t>changed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8"/>
                  </a:ext>
                </a:extLst>
              </a:rPr>
              <a:t>.</a:t>
            </a:r>
            <a:endParaRPr dirty="0">
              <a:solidFill>
                <a:srgbClr val="808000"/>
              </a:solidFill>
              <a:latin typeface="GT Haptik" pitchFamily="2" charset="77"/>
              <a:ea typeface="Arial"/>
              <a:cs typeface="Arial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9"/>
                </a:ext>
              </a:extLst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endParaRPr dirty="0">
              <a:solidFill>
                <a:srgbClr val="808000"/>
              </a:solidFill>
              <a:latin typeface="GT Haptik" pitchFamily="2" charset="77"/>
              <a:ea typeface="Arial"/>
              <a:cs typeface="Arial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0"/>
                </a:ext>
              </a:extLst>
            </a:endParaRPr>
          </a:p>
          <a:p>
            <a:pPr marL="45720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00"/>
              </a:buClr>
              <a:buSzPct val="100000"/>
              <a:buFont typeface="Arial"/>
              <a:buChar char="●"/>
            </a:pP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1"/>
                  </a:ext>
                </a:extLst>
              </a:rPr>
              <a:t>2020: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1"/>
                  </a:ext>
                </a:extLst>
              </a:rPr>
              <a:t>national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1"/>
                  </a:ext>
                </a:extLst>
              </a:rPr>
              <a:t>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1"/>
                  </a:ext>
                </a:extLst>
              </a:rPr>
              <a:t>government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1"/>
                  </a:ext>
                </a:extLst>
              </a:rPr>
              <a:t> takes </a:t>
            </a:r>
            <a:endParaRPr dirty="0">
              <a:solidFill>
                <a:srgbClr val="808000"/>
              </a:solidFill>
              <a:latin typeface="GT Haptik" pitchFamily="2" charset="77"/>
              <a:ea typeface="Arial"/>
              <a:cs typeface="Arial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2"/>
                </a:ext>
              </a:extLst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3"/>
                  </a:ext>
                </a:extLst>
              </a:rPr>
              <a:t>over </a:t>
            </a:r>
            <a:r>
              <a:rPr lang="nl-NL" dirty="0" err="1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3"/>
                  </a:ext>
                </a:extLst>
              </a:rPr>
              <a:t>responsibility</a:t>
            </a:r>
            <a:r>
              <a:rPr lang="nl-NL" dirty="0">
                <a:solidFill>
                  <a:srgbClr val="808000"/>
                </a:solidFill>
                <a:latin typeface="GT Haptik" pitchFamily="2" charset="77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rgbClr val="808000"/>
              </a:solidFill>
              <a:latin typeface="GT Haptik" pitchFamily="2" charset="77"/>
            </a:endParaRPr>
          </a:p>
        </p:txBody>
      </p:sp>
      <p:pic>
        <p:nvPicPr>
          <p:cNvPr id="245" name="Google Shape;245;g144f32ac41d_0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8353" y="1106723"/>
            <a:ext cx="3783290" cy="216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144f32ac41d_0_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4809" y="4122162"/>
            <a:ext cx="5186831" cy="216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/>
          <p:nvPr/>
        </p:nvSpPr>
        <p:spPr>
          <a:xfrm>
            <a:off x="654025" y="1353638"/>
            <a:ext cx="11324100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nl-NL" sz="2100" b="1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GOVERNANCE</a:t>
            </a:r>
            <a:endParaRPr sz="2100" b="1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  <a:buFont typeface="Arial"/>
              <a:buChar char="●"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Safety -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reinforcement</a:t>
            </a: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NAM &gt; </a:t>
            </a:r>
            <a:r>
              <a:rPr lang="nl-NL" sz="2100" b="0" i="1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Centrum voor Veilig Wonen (CVW) &gt; </a:t>
            </a:r>
            <a:r>
              <a:rPr lang="nl-NL" sz="2100" b="1" i="1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Nationaal </a:t>
            </a:r>
            <a:r>
              <a:rPr lang="nl-NL" sz="2100" b="1" i="1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Coordinator</a:t>
            </a:r>
            <a:r>
              <a:rPr lang="nl-NL" sz="2100" b="1" i="1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Groningen (NCG)</a:t>
            </a:r>
            <a:endParaRPr sz="2100" b="1" i="1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1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  <a:buFont typeface="Arial"/>
              <a:buChar char="●"/>
            </a:pP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Damages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,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material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and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immaterial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-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compensation</a:t>
            </a: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NAM &gt; CVW &gt; </a:t>
            </a:r>
            <a:r>
              <a:rPr lang="nl-NL" sz="2100" b="0" i="1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Tijdelijke Commissie Mijnbouwschade Groningen 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(TCMG) &gt; </a:t>
            </a:r>
            <a:r>
              <a:rPr lang="nl-NL" sz="2100" b="1" i="1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Instituut Mijnbouwschade Groningen (IMG)</a:t>
            </a:r>
            <a:endParaRPr sz="2100" b="1" i="1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1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  <a:buFont typeface="Arial"/>
              <a:buChar char="●"/>
            </a:pP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Future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perspective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-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investments</a:t>
            </a: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nl-NL" sz="2100" b="1" i="1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Nationaal Programma Groningen (NPG)</a:t>
            </a:r>
            <a:endParaRPr sz="2100" b="1" i="1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</p:txBody>
      </p:sp>
      <p:sp>
        <p:nvSpPr>
          <p:cNvPr id="252" name="Google Shape;252;p29"/>
          <p:cNvSpPr txBox="1"/>
          <p:nvPr/>
        </p:nvSpPr>
        <p:spPr>
          <a:xfrm>
            <a:off x="469225" y="324150"/>
            <a:ext cx="115089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sz="44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Damages</a:t>
            </a:r>
            <a:r>
              <a:rPr lang="nl-NL" sz="44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, </a:t>
            </a:r>
            <a:r>
              <a:rPr lang="nl-NL" sz="44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unsafety</a:t>
            </a:r>
            <a:r>
              <a:rPr lang="nl-NL" sz="44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r>
              <a:rPr lang="nl-NL" sz="44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and</a:t>
            </a:r>
            <a:r>
              <a:rPr lang="nl-NL" sz="4400" b="0" i="0" u="none" strike="noStrike" cap="none" dirty="0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r>
              <a:rPr lang="nl-NL" sz="4400" b="0" i="0" u="none" strike="noStrike" cap="none" dirty="0" err="1">
                <a:solidFill>
                  <a:srgbClr val="808000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controversy</a:t>
            </a:r>
            <a:endParaRPr sz="6000" b="0" i="0" u="none" strike="noStrike" cap="none" dirty="0">
              <a:solidFill>
                <a:srgbClr val="808000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</p:txBody>
      </p:sp>
      <p:pic>
        <p:nvPicPr>
          <p:cNvPr id="253" name="Google Shape;25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525" y="4819138"/>
            <a:ext cx="1874962" cy="187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0887" y="4913650"/>
            <a:ext cx="270510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6412" y="5094838"/>
            <a:ext cx="4050063" cy="1049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5bfa7efc2_0_7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nl-NL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Earthquakes Europe’s gas field | Aardbevingen Groningen | Erdbeben Europas Gasfeld (dwarshuis.com)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44f32ac41d_0_36"/>
          <p:cNvSpPr txBox="1">
            <a:spLocks noGrp="1"/>
          </p:cNvSpPr>
          <p:nvPr>
            <p:ph type="ctrTitle"/>
          </p:nvPr>
        </p:nvSpPr>
        <p:spPr>
          <a:xfrm>
            <a:off x="1357313" y="305036"/>
            <a:ext cx="91440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nl-NL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Current</a:t>
            </a:r>
            <a:r>
              <a:rPr lang="nl-NL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situation</a:t>
            </a:r>
            <a:r>
              <a:rPr lang="nl-NL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endParaRPr dirty="0"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  <p:sp>
        <p:nvSpPr>
          <p:cNvPr id="268" name="Google Shape;268;g144f32ac41d_0_36"/>
          <p:cNvSpPr txBox="1"/>
          <p:nvPr/>
        </p:nvSpPr>
        <p:spPr>
          <a:xfrm>
            <a:off x="803525" y="1513625"/>
            <a:ext cx="9586200" cy="5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NL" sz="2000" b="1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Earthquakes</a:t>
            </a:r>
            <a:endParaRPr sz="2000" b="1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Gas extraction will stop in Oct ‘23 or ‘24. </a:t>
            </a: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00"/>
              </a:buClr>
              <a:buSzPts val="2000"/>
              <a:buFont typeface="Calibri"/>
              <a:buChar char="●"/>
            </a:pP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Even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if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gas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extraction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stops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,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earthquakes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may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continue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for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decades.</a:t>
            </a: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nl-NL" sz="2000" b="1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Societal</a:t>
            </a:r>
            <a:r>
              <a:rPr lang="nl-NL" sz="2000" b="1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impact</a:t>
            </a:r>
            <a:endParaRPr sz="2000" b="1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000"/>
              <a:buFont typeface="Calibri"/>
              <a:buChar char="●"/>
            </a:pP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Not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merely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a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technical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or financial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problem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, but a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societal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problem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:</a:t>
            </a: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000"/>
              <a:buFont typeface="Calibri"/>
              <a:buChar char="■"/>
            </a:pP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Bureaucracy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,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inequality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and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insecurities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. </a:t>
            </a: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00"/>
              </a:buClr>
              <a:buSzPts val="2000"/>
              <a:buFont typeface="Calibri"/>
              <a:buChar char="●"/>
            </a:pP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Constant changes in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the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institutional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landscape make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governance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a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problem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(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Bovenhoff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et al., 2021).</a:t>
            </a: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00"/>
              </a:buClr>
              <a:buSzPts val="2000"/>
              <a:buFont typeface="Arial"/>
              <a:buChar char="●"/>
            </a:pP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Not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recognizing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the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problems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made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it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0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worse</a:t>
            </a:r>
            <a:r>
              <a:rPr lang="nl-NL" sz="20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. </a:t>
            </a:r>
            <a:endParaRPr sz="1800" b="0" i="0" u="none" strike="noStrike" cap="none" dirty="0">
              <a:solidFill>
                <a:srgbClr val="000000"/>
              </a:solidFill>
              <a:latin typeface="GT Haptik" pitchFamily="2" charset="77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1"/>
          <p:cNvSpPr/>
          <p:nvPr/>
        </p:nvSpPr>
        <p:spPr>
          <a:xfrm>
            <a:off x="0" y="374826"/>
            <a:ext cx="4329404" cy="6111550"/>
          </a:xfrm>
          <a:prstGeom prst="rect">
            <a:avLst/>
          </a:prstGeom>
          <a:solidFill>
            <a:srgbClr val="79B5D4"/>
          </a:solidFill>
          <a:ln w="25400" cap="flat" cmpd="sng">
            <a:solidFill>
              <a:srgbClr val="79B5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1"/>
          <p:cNvSpPr txBox="1"/>
          <p:nvPr/>
        </p:nvSpPr>
        <p:spPr>
          <a:xfrm>
            <a:off x="373225" y="1122363"/>
            <a:ext cx="37137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nl-NL" sz="5400" b="0" i="0" u="none" strike="noStrike" cap="none" dirty="0" err="1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Societal</a:t>
            </a:r>
            <a:r>
              <a:rPr lang="nl-NL" sz="5400" b="0" i="0" u="none" strike="noStrike" cap="none" dirty="0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impact of </a:t>
            </a:r>
            <a:r>
              <a:rPr lang="nl-NL" sz="5400" b="0" i="0" u="none" strike="noStrike" cap="none" dirty="0" err="1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the</a:t>
            </a:r>
            <a:r>
              <a:rPr lang="nl-NL" sz="5400" b="0" i="0" u="none" strike="noStrike" cap="none" dirty="0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gas </a:t>
            </a:r>
            <a:r>
              <a:rPr lang="nl-NL" sz="5400" b="0" i="0" u="none" strike="noStrike" cap="none" dirty="0" err="1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extraction</a:t>
            </a:r>
            <a:endParaRPr sz="1400" b="0" i="0" u="none" strike="noStrike" cap="none" dirty="0">
              <a:solidFill>
                <a:srgbClr val="000000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</p:txBody>
      </p:sp>
      <p:sp>
        <p:nvSpPr>
          <p:cNvPr id="282" name="Google Shape;282;p31"/>
          <p:cNvSpPr txBox="1"/>
          <p:nvPr/>
        </p:nvSpPr>
        <p:spPr>
          <a:xfrm>
            <a:off x="5372125" y="374825"/>
            <a:ext cx="5607000" cy="497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 dirty="0">
              <a:solidFill>
                <a:schemeClr val="accent1"/>
              </a:solidFill>
              <a:latin typeface="GT Haptik" pitchFamily="2" charset="77"/>
              <a:sym typeface="Arial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4"/>
                  </a:ext>
                </a:extLst>
              </a:rPr>
              <a:t>Material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4"/>
                  </a:ext>
                </a:extLst>
              </a:rPr>
              <a:t>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4"/>
                  </a:ext>
                </a:extLst>
              </a:rPr>
              <a:t>damage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a)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Unsafety</a:t>
            </a: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b)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Damages</a:t>
            </a: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c) The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housing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market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and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   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economic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developments</a:t>
            </a: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2.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Immaterial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damage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GT Haptik" pitchFamily="2" charset="77"/>
              <a:sym typeface="Arial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a)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Policies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and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communication</a:t>
            </a: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c) Health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and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wellbeing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CB94"/>
              </a:buClr>
              <a:buSzPts val="2200"/>
              <a:buFont typeface="Arial"/>
              <a:buNone/>
            </a:pPr>
            <a:endParaRPr sz="1400" b="0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"/>
          <p:cNvSpPr txBox="1">
            <a:spLocks noGrp="1"/>
          </p:cNvSpPr>
          <p:nvPr>
            <p:ph type="subTitle" idx="1"/>
          </p:nvPr>
        </p:nvSpPr>
        <p:spPr>
          <a:xfrm>
            <a:off x="171475" y="1573774"/>
            <a:ext cx="10148700" cy="71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00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9B5D4"/>
              </a:buClr>
              <a:buSzPts val="2300"/>
              <a:buFont typeface="Arial"/>
              <a:buChar char="•"/>
            </a:pPr>
            <a:r>
              <a:rPr lang="nl-NL" sz="2300" b="0" i="0" u="none" strike="noStrike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410,000 </a:t>
            </a:r>
            <a:r>
              <a:rPr lang="nl-NL" sz="2300" b="0" i="0" u="none" strike="noStrike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residents</a:t>
            </a:r>
            <a:r>
              <a:rPr lang="nl-NL" sz="2300" b="0" i="0" u="none" strike="noStrike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300" b="0" i="0" u="none" strike="noStrike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exposed</a:t>
            </a:r>
            <a:r>
              <a:rPr lang="nl-NL" sz="2300" b="0" i="0" u="none" strike="noStrike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300" b="0" i="0" u="none" strike="noStrike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to</a:t>
            </a:r>
            <a:r>
              <a:rPr lang="nl-NL" sz="2300" b="0" i="0" u="none" strike="noStrike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300" b="0" i="0" u="none" strike="noStrike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induced</a:t>
            </a:r>
            <a:r>
              <a:rPr lang="nl-NL" sz="2300" b="0" i="0" u="none" strike="noStrike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300" b="0" i="0" u="none" strike="noStrike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earthquakes</a:t>
            </a:r>
            <a:r>
              <a:rPr lang="nl-NL" sz="2300" b="0" i="0" u="none" strike="noStrike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.</a:t>
            </a:r>
            <a:endParaRPr sz="2300" b="0" i="0" u="none" strike="noStrike" dirty="0">
              <a:solidFill>
                <a:srgbClr val="79B5D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9B5D4"/>
              </a:buClr>
              <a:buSzPts val="2300"/>
              <a:buFont typeface="Arial"/>
              <a:buChar char="•"/>
            </a:pP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Buildings are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unsafe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and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/or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damaged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: </a:t>
            </a:r>
            <a:endParaRPr sz="2300" dirty="0">
              <a:solidFill>
                <a:srgbClr val="79B5D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houses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, schools,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churches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etc</a:t>
            </a:r>
            <a:r>
              <a:rPr lang="nl-NL" sz="2300" b="0" i="0" u="none" strike="noStrike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 </a:t>
            </a:r>
            <a:endParaRPr sz="2300" dirty="0">
              <a:solidFill>
                <a:srgbClr val="79B5D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79B5D4"/>
              </a:buClr>
              <a:buSzPts val="2300"/>
              <a:buFont typeface="Arial"/>
              <a:buChar char="•"/>
            </a:pP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Buildings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need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fortification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and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/or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damage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repair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.</a:t>
            </a:r>
            <a:endParaRPr sz="2300" dirty="0">
              <a:solidFill>
                <a:srgbClr val="79B5D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2400"/>
              <a:buNone/>
            </a:pPr>
            <a:r>
              <a:rPr lang="nl-NL" sz="2300" b="1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Approach:</a:t>
            </a:r>
            <a:endParaRPr sz="2300" b="1" dirty="0">
              <a:solidFill>
                <a:srgbClr val="79B5D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79B5D4"/>
              </a:buClr>
              <a:buSzPts val="2300"/>
              <a:buFont typeface="Arial"/>
              <a:buChar char="•"/>
            </a:pP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Focus on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technical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solutions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. </a:t>
            </a:r>
            <a:endParaRPr sz="2300" dirty="0">
              <a:solidFill>
                <a:srgbClr val="79B5D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79B5D4"/>
              </a:buClr>
              <a:buSzPts val="2300"/>
              <a:buFont typeface="Arial"/>
              <a:buChar char="•"/>
            </a:pPr>
            <a:r>
              <a:rPr lang="nl-NL" sz="2300" b="0" i="0" u="none" strike="noStrike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Inspection</a:t>
            </a:r>
            <a:r>
              <a:rPr lang="nl-NL" sz="2300" b="0" i="0" u="none" strike="noStrike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300" b="0" i="0" u="none" strike="noStrike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costs</a:t>
            </a:r>
            <a:r>
              <a:rPr lang="nl-NL" sz="2300" b="0" i="0" u="none" strike="noStrike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€10.000 - €100.000 (</a:t>
            </a:r>
            <a:r>
              <a:rPr lang="nl-NL" sz="2300" b="0" i="0" u="none" strike="noStrike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reinfo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rcement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)</a:t>
            </a:r>
            <a:r>
              <a:rPr lang="nl-NL" sz="2300" b="0" i="0" u="none" strike="noStrike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.   </a:t>
            </a:r>
          </a:p>
          <a:p>
            <a:pPr marL="457200" lvl="0" indent="-40005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79B5D4"/>
              </a:buClr>
              <a:buSzPts val="2300"/>
              <a:buFont typeface="Arial"/>
              <a:buChar char="•"/>
            </a:pP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60-70c per euro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spent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go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to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300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bureaucracy</a:t>
            </a:r>
            <a:r>
              <a:rPr lang="nl-NL" sz="2300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. </a:t>
            </a:r>
            <a:endParaRPr sz="2300" dirty="0">
              <a:solidFill>
                <a:srgbClr val="79B5D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4"/>
          <p:cNvSpPr txBox="1"/>
          <p:nvPr/>
        </p:nvSpPr>
        <p:spPr>
          <a:xfrm>
            <a:off x="0" y="328600"/>
            <a:ext cx="10987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nl-NL" sz="6000" b="0" i="0" u="none" strike="noStrike" cap="none" dirty="0" err="1">
                <a:solidFill>
                  <a:srgbClr val="79B5D4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Material</a:t>
            </a:r>
            <a:r>
              <a:rPr lang="nl-NL" sz="6000" b="0" i="0" u="none" strike="noStrike" cap="none" dirty="0">
                <a:solidFill>
                  <a:srgbClr val="79B5D4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impact </a:t>
            </a:r>
            <a:endParaRPr sz="1400" b="0" i="0" u="none" strike="noStrike" cap="none" dirty="0">
              <a:solidFill>
                <a:srgbClr val="79B5D4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</p:txBody>
      </p:sp>
      <p:pic>
        <p:nvPicPr>
          <p:cNvPr id="289" name="Google Shape;28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2642" y="565079"/>
            <a:ext cx="2199859" cy="3063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45bfa7efc2_0_35"/>
          <p:cNvSpPr txBox="1"/>
          <p:nvPr/>
        </p:nvSpPr>
        <p:spPr>
          <a:xfrm>
            <a:off x="0" y="328600"/>
            <a:ext cx="109872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nl-NL" sz="6000" b="0" i="0" u="none" strike="noStrike" cap="none" dirty="0" err="1">
                <a:solidFill>
                  <a:srgbClr val="79B5D4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Unsafety</a:t>
            </a:r>
            <a:endParaRPr sz="1400" b="0" i="0" u="none" strike="noStrike" cap="none" dirty="0">
              <a:solidFill>
                <a:srgbClr val="000000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g145bfa7efc2_0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1200" y="1522150"/>
            <a:ext cx="6244325" cy="509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145bfa7efc2_0_35"/>
          <p:cNvSpPr txBox="1"/>
          <p:nvPr/>
        </p:nvSpPr>
        <p:spPr>
          <a:xfrm>
            <a:off x="6278600" y="6457800"/>
            <a:ext cx="211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Credit: NRC, 2022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145bfa7efc2_0_35"/>
          <p:cNvSpPr txBox="1"/>
          <p:nvPr/>
        </p:nvSpPr>
        <p:spPr>
          <a:xfrm>
            <a:off x="-57425" y="1411500"/>
            <a:ext cx="4744200" cy="431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3000"/>
              <a:buFont typeface="Arial"/>
              <a:buChar char="●"/>
            </a:pP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More </a:t>
            </a: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than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27.000 buildings </a:t>
            </a: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need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to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be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inspected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.</a:t>
            </a:r>
            <a:endParaRPr sz="30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457200" marR="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3000"/>
              <a:buFont typeface="Arial"/>
              <a:buChar char="●"/>
            </a:pP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Discrepancy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between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predictions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from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models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and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the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outcomes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of </a:t>
            </a:r>
            <a:r>
              <a:rPr lang="nl-NL" sz="30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inspections</a:t>
            </a:r>
            <a:r>
              <a:rPr lang="nl-NL" sz="30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.</a:t>
            </a:r>
            <a:endParaRPr sz="30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45bfa7efc2_0_41"/>
          <p:cNvSpPr txBox="1"/>
          <p:nvPr/>
        </p:nvSpPr>
        <p:spPr>
          <a:xfrm>
            <a:off x="0" y="328600"/>
            <a:ext cx="10987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nl-NL" sz="6000" b="0" i="0" u="none" strike="noStrike" cap="none" dirty="0" err="1">
                <a:solidFill>
                  <a:srgbClr val="79B5D4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Damages</a:t>
            </a:r>
            <a:endParaRPr sz="1400" b="0" i="0" u="none" strike="noStrike" cap="none" dirty="0">
              <a:solidFill>
                <a:srgbClr val="79B5D4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</p:txBody>
      </p:sp>
      <p:pic>
        <p:nvPicPr>
          <p:cNvPr id="303" name="Google Shape;303;g145bfa7efc2_0_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119" y="1635775"/>
            <a:ext cx="6142355" cy="449252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145bfa7efc2_0_41"/>
          <p:cNvSpPr txBox="1"/>
          <p:nvPr/>
        </p:nvSpPr>
        <p:spPr>
          <a:xfrm>
            <a:off x="6414375" y="6364375"/>
            <a:ext cx="211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Credit: NRC, 2022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145bfa7efc2_0_41"/>
          <p:cNvSpPr txBox="1"/>
          <p:nvPr/>
        </p:nvSpPr>
        <p:spPr>
          <a:xfrm>
            <a:off x="6414375" y="2376425"/>
            <a:ext cx="5288100" cy="3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400"/>
              <a:buFont typeface="Arial"/>
              <a:buChar char="●"/>
            </a:pP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New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damages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claims,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especially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after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earthquakes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.</a:t>
            </a: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400"/>
              <a:buFont typeface="Arial"/>
              <a:buChar char="●"/>
            </a:pP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20.000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damage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claims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still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pending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.</a:t>
            </a: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457200" marR="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700"/>
              <a:buFont typeface="Arial"/>
              <a:buChar char="●"/>
            </a:pP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2,5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years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before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decision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on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damages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is made.</a:t>
            </a:r>
            <a:r>
              <a:rPr lang="nl-NL" sz="27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endParaRPr sz="27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l-NL" sz="12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(See </a:t>
            </a:r>
            <a:r>
              <a:rPr lang="nl-NL" sz="1200" b="0" i="0" u="sng" strike="noStrike" cap="none" dirty="0">
                <a:solidFill>
                  <a:schemeClr val="hlink"/>
                </a:solidFill>
                <a:latin typeface="GT Haptik" pitchFamily="2" charset="77"/>
                <a:sym typeface="Arial"/>
                <a:hlinkClick r:id="rId4"/>
              </a:rPr>
              <a:t>Dagblad van het Noorden</a:t>
            </a:r>
            <a:r>
              <a:rPr lang="nl-NL" sz="12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, November 7, 2022.) </a:t>
            </a:r>
            <a:endParaRPr sz="12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457200" marR="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1200"/>
              <a:buFont typeface="Arial"/>
              <a:buChar char="●"/>
            </a:pPr>
            <a:r>
              <a:rPr lang="nl-NL" sz="12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Responsible</a:t>
            </a:r>
            <a:r>
              <a:rPr lang="nl-NL" sz="12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: </a:t>
            </a:r>
            <a:r>
              <a:rPr lang="nl-NL" sz="1200" b="0" i="1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Instituut Mijnbouwschade Groningen</a:t>
            </a:r>
            <a:r>
              <a:rPr lang="nl-NL" sz="12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(IMG)</a:t>
            </a:r>
            <a:endParaRPr sz="12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2a7e15d7ec_0_51"/>
          <p:cNvSpPr txBox="1">
            <a:spLocks noGrp="1"/>
          </p:cNvSpPr>
          <p:nvPr>
            <p:ph type="ctrTitle"/>
          </p:nvPr>
        </p:nvSpPr>
        <p:spPr>
          <a:xfrm>
            <a:off x="1524000" y="-3"/>
            <a:ext cx="9144000" cy="17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nl-NL" dirty="0">
                <a:solidFill>
                  <a:srgbClr val="79B5D4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The </a:t>
            </a:r>
            <a:r>
              <a:rPr lang="nl-NL" dirty="0" err="1">
                <a:solidFill>
                  <a:srgbClr val="79B5D4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housing</a:t>
            </a:r>
            <a:r>
              <a:rPr lang="nl-NL" dirty="0">
                <a:solidFill>
                  <a:srgbClr val="79B5D4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market </a:t>
            </a:r>
            <a:r>
              <a:rPr lang="nl-NL" dirty="0" err="1">
                <a:solidFill>
                  <a:srgbClr val="79B5D4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and</a:t>
            </a:r>
            <a:r>
              <a:rPr lang="nl-NL" dirty="0">
                <a:solidFill>
                  <a:srgbClr val="79B5D4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dirty="0" err="1">
                <a:solidFill>
                  <a:srgbClr val="79B5D4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economic</a:t>
            </a:r>
            <a:r>
              <a:rPr lang="nl-NL" dirty="0">
                <a:solidFill>
                  <a:srgbClr val="79B5D4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impact</a:t>
            </a:r>
            <a:endParaRPr dirty="0">
              <a:solidFill>
                <a:srgbClr val="79B5D4"/>
              </a:solidFill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  <p:sp>
        <p:nvSpPr>
          <p:cNvPr id="311" name="Google Shape;311;g12a7e15d7ec_0_51"/>
          <p:cNvSpPr txBox="1"/>
          <p:nvPr/>
        </p:nvSpPr>
        <p:spPr>
          <a:xfrm>
            <a:off x="838200" y="2092895"/>
            <a:ext cx="10515600" cy="3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1630" marR="0" lvl="0" indent="-34163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400"/>
              <a:buFont typeface="Arial"/>
              <a:buChar char="•"/>
            </a:pP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5"/>
                  </a:ext>
                </a:extLst>
              </a:rPr>
              <a:t>Dist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orted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housing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market.</a:t>
            </a: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5715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1800"/>
              <a:buFont typeface="Arial"/>
              <a:buNone/>
            </a:pP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341630" marR="0" lvl="0" indent="-34163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400"/>
              <a:buFont typeface="Arial"/>
              <a:buChar char="•"/>
            </a:pP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Investments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in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the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region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.</a:t>
            </a: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800100" marR="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341630" marR="0" lvl="0" indent="-34163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400"/>
              <a:buFont typeface="Arial"/>
              <a:buChar char="•"/>
            </a:pP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Economic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impact on </a:t>
            </a:r>
            <a:r>
              <a:rPr lang="nl-NL" sz="24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households</a:t>
            </a:r>
            <a:r>
              <a:rPr lang="nl-NL" sz="24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.</a:t>
            </a: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</p:txBody>
      </p:sp>
      <p:pic>
        <p:nvPicPr>
          <p:cNvPr id="312" name="Google Shape;312;g12a7e15d7ec_0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1520" y="2092895"/>
            <a:ext cx="4624952" cy="3642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144f32ac41d_0_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6275" y="3701219"/>
            <a:ext cx="3687475" cy="276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144f32ac41d_0_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925" y="3701224"/>
            <a:ext cx="3687470" cy="276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144f32ac41d_0_47" descr="Afbeelding met binnen, muur, plafond, fornuis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94651" y="1756549"/>
            <a:ext cx="3532702" cy="47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144f32ac41d_0_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8750" y="304574"/>
            <a:ext cx="2310835" cy="308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144f32ac41d_0_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6275" y="411650"/>
            <a:ext cx="3081124" cy="308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45bfa7efc2_0_54"/>
          <p:cNvSpPr txBox="1">
            <a:spLocks noGrp="1"/>
          </p:cNvSpPr>
          <p:nvPr>
            <p:ph type="subTitle" idx="1"/>
          </p:nvPr>
        </p:nvSpPr>
        <p:spPr>
          <a:xfrm>
            <a:off x="205950" y="1596777"/>
            <a:ext cx="10148700" cy="4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79B5D4"/>
              </a:buClr>
              <a:buSzPts val="2400"/>
              <a:buFont typeface="Arial"/>
              <a:buChar char="•"/>
            </a:pP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Time- </a:t>
            </a: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and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energy </a:t>
            </a: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consuming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processes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srgbClr val="79B5D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000"/>
              <a:buFont typeface="Arial"/>
              <a:buNone/>
            </a:pP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Bureaucracy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rgbClr val="79B5D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000"/>
              <a:buFont typeface="Arial"/>
              <a:buNone/>
            </a:pP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Repairs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and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reinforcement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rgbClr val="79B5D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79B5D4"/>
              </a:buClr>
              <a:buSzPts val="2400"/>
              <a:buFont typeface="Arial"/>
              <a:buChar char="•"/>
            </a:pP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Temporary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displacement of </a:t>
            </a: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people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rgbClr val="79B5D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79B5D4"/>
              </a:buClr>
              <a:buSzPts val="2400"/>
              <a:buFont typeface="Arial"/>
              <a:buChar char="•"/>
            </a:pP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Inequalities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and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loss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of </a:t>
            </a: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social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cohesion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rgbClr val="79B5D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79B5D4"/>
              </a:buClr>
              <a:buSzPts val="2400"/>
              <a:buFont typeface="Arial"/>
              <a:buChar char="•"/>
            </a:pP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Long-term </a:t>
            </a:r>
            <a:r>
              <a:rPr lang="nl-NL" dirty="0" err="1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insecurity</a:t>
            </a:r>
            <a:r>
              <a:rPr lang="nl-NL" dirty="0">
                <a:solidFill>
                  <a:srgbClr val="79B5D4"/>
                </a:solidFill>
                <a:latin typeface="GT Haptik" pitchFamily="2" charset="77"/>
                <a:ea typeface="Arial"/>
                <a:cs typeface="Arial"/>
                <a:sym typeface="Arial"/>
              </a:rPr>
              <a:t>. </a:t>
            </a:r>
            <a:endParaRPr dirty="0">
              <a:solidFill>
                <a:srgbClr val="79B5D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327" name="Google Shape;327;g145bfa7efc2_0_54"/>
          <p:cNvSpPr txBox="1"/>
          <p:nvPr/>
        </p:nvSpPr>
        <p:spPr>
          <a:xfrm>
            <a:off x="0" y="328600"/>
            <a:ext cx="10987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nl-NL" sz="6000" b="0" i="0" u="none" strike="noStrike" cap="none" dirty="0" err="1">
                <a:solidFill>
                  <a:srgbClr val="79B5D4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Immaterial</a:t>
            </a:r>
            <a:r>
              <a:rPr lang="nl-NL" sz="6000" b="0" i="0" u="none" strike="noStrike" cap="none" dirty="0">
                <a:solidFill>
                  <a:srgbClr val="79B5D4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impact </a:t>
            </a:r>
            <a:endParaRPr sz="1400" b="0" i="0" u="none" strike="noStrike" cap="none" dirty="0">
              <a:solidFill>
                <a:srgbClr val="79B5D4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</p:txBody>
      </p:sp>
      <p:pic>
        <p:nvPicPr>
          <p:cNvPr id="328" name="Google Shape;328;g145bfa7efc2_0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1257" y="2301411"/>
            <a:ext cx="3019915" cy="4359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2a7e15d7ec_0_62"/>
          <p:cNvSpPr txBox="1">
            <a:spLocks noGrp="1"/>
          </p:cNvSpPr>
          <p:nvPr>
            <p:ph type="ctrTitle"/>
          </p:nvPr>
        </p:nvSpPr>
        <p:spPr>
          <a:xfrm>
            <a:off x="1524000" y="314317"/>
            <a:ext cx="9144000" cy="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nl-NL" dirty="0">
                <a:solidFill>
                  <a:srgbClr val="79B5D4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Health </a:t>
            </a:r>
            <a:r>
              <a:rPr lang="nl-NL" dirty="0" err="1">
                <a:solidFill>
                  <a:srgbClr val="79B5D4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and</a:t>
            </a:r>
            <a:r>
              <a:rPr lang="nl-NL" dirty="0">
                <a:solidFill>
                  <a:srgbClr val="79B5D4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dirty="0" err="1">
                <a:solidFill>
                  <a:srgbClr val="79B5D4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wellbeing</a:t>
            </a:r>
            <a:endParaRPr dirty="0">
              <a:solidFill>
                <a:srgbClr val="79B5D4"/>
              </a:solidFill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  <p:sp>
        <p:nvSpPr>
          <p:cNvPr id="357" name="Google Shape;357;g12a7e15d7ec_0_62"/>
          <p:cNvSpPr txBox="1"/>
          <p:nvPr/>
        </p:nvSpPr>
        <p:spPr>
          <a:xfrm>
            <a:off x="276300" y="1779508"/>
            <a:ext cx="11915700" cy="3577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100"/>
              <a:buFont typeface="Arial"/>
              <a:buChar char="•"/>
            </a:pPr>
            <a:r>
              <a:rPr lang="nl-NL" sz="2100" b="0" i="1" u="sng" strike="noStrike" cap="none" dirty="0">
                <a:solidFill>
                  <a:schemeClr val="hlink"/>
                </a:solidFill>
                <a:latin typeface="GT Haptik" pitchFamily="2" charset="77"/>
                <a:sym typeface="Arial"/>
                <a:hlinkClick r:id="rId3"/>
              </a:rPr>
              <a:t>Gronings Perspectief:</a:t>
            </a:r>
            <a:r>
              <a:rPr lang="nl-NL" sz="2100" b="0" i="1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quantitative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and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qualitative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studies </a:t>
            </a:r>
            <a:endParaRPr sz="21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45720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100"/>
              <a:buFont typeface="Arial"/>
              <a:buChar char="•"/>
            </a:pP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Chronic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stress,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fear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, insomnia,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depression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.</a:t>
            </a:r>
            <a:endParaRPr sz="21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45720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100"/>
              <a:buFont typeface="Arial"/>
              <a:buChar char="•"/>
            </a:pP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Frustration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and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powerlessness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.</a:t>
            </a:r>
            <a:endParaRPr sz="21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45720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100"/>
              <a:buFont typeface="Arial"/>
              <a:buChar char="•"/>
            </a:pP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People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with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multiple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damage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claims feel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significantly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less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endParaRPr sz="21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safe (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Stroebe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et al., 2022)</a:t>
            </a:r>
            <a:endParaRPr sz="21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  <a:p>
            <a:pPr marL="45720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100"/>
              <a:buFont typeface="Arial"/>
              <a:buChar char="•"/>
            </a:pP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Children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and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young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people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experience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similar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health impact as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adults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.</a:t>
            </a:r>
            <a:endParaRPr lang="nl-NL" sz="2100" dirty="0">
              <a:solidFill>
                <a:srgbClr val="79B5D4"/>
              </a:solidFill>
              <a:latin typeface="GT Haptik" pitchFamily="2" charset="77"/>
            </a:endParaRPr>
          </a:p>
          <a:p>
            <a:pPr marL="45720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9B5D4"/>
              </a:buClr>
              <a:buSzPts val="2100"/>
              <a:buFont typeface="Arial"/>
              <a:buChar char="•"/>
            </a:pP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Mistrust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between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citizens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and</a:t>
            </a:r>
            <a:r>
              <a:rPr lang="nl-NL" sz="2100" b="0" i="0" u="none" strike="noStrike" cap="none" dirty="0">
                <a:solidFill>
                  <a:srgbClr val="79B5D4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79B5D4"/>
                </a:solidFill>
                <a:latin typeface="GT Haptik" pitchFamily="2" charset="77"/>
                <a:sym typeface="Arial"/>
              </a:rPr>
              <a:t>government</a:t>
            </a:r>
            <a:r>
              <a:rPr lang="nl-NL" sz="2100" dirty="0">
                <a:solidFill>
                  <a:srgbClr val="79B5D4"/>
                </a:solidFill>
                <a:latin typeface="GT Haptik" pitchFamily="2" charset="77"/>
                <a:cs typeface="Calibri"/>
                <a:sym typeface="Calibri"/>
              </a:rPr>
              <a:t> (</a:t>
            </a:r>
            <a:r>
              <a:rPr lang="nl-NL" sz="2100" dirty="0" err="1">
                <a:solidFill>
                  <a:srgbClr val="79B5D4"/>
                </a:solidFill>
                <a:latin typeface="GT Haptik" pitchFamily="2" charset="77"/>
                <a:cs typeface="Calibri"/>
                <a:sym typeface="Calibri"/>
              </a:rPr>
              <a:t>and</a:t>
            </a:r>
            <a:r>
              <a:rPr lang="nl-NL" sz="2100" dirty="0">
                <a:solidFill>
                  <a:srgbClr val="79B5D4"/>
                </a:solidFill>
                <a:latin typeface="GT Haptik" pitchFamily="2" charset="77"/>
                <a:cs typeface="Calibri"/>
                <a:sym typeface="Calibri"/>
              </a:rPr>
              <a:t> </a:t>
            </a:r>
            <a:r>
              <a:rPr lang="nl-NL" sz="2100" dirty="0" err="1">
                <a:solidFill>
                  <a:srgbClr val="79B5D4"/>
                </a:solidFill>
                <a:latin typeface="GT Haptik" pitchFamily="2" charset="77"/>
                <a:cs typeface="Calibri"/>
                <a:sym typeface="Calibri"/>
              </a:rPr>
              <a:t>everyone</a:t>
            </a:r>
            <a:r>
              <a:rPr lang="nl-NL" sz="2100" dirty="0">
                <a:solidFill>
                  <a:srgbClr val="79B5D4"/>
                </a:solidFill>
                <a:latin typeface="GT Haptik" pitchFamily="2" charset="77"/>
                <a:cs typeface="Calibri"/>
                <a:sym typeface="Calibri"/>
              </a:rPr>
              <a:t> </a:t>
            </a:r>
            <a:r>
              <a:rPr lang="nl-NL" sz="2100" dirty="0" err="1">
                <a:solidFill>
                  <a:srgbClr val="79B5D4"/>
                </a:solidFill>
                <a:latin typeface="GT Haptik" pitchFamily="2" charset="77"/>
                <a:cs typeface="Calibri"/>
                <a:sym typeface="Calibri"/>
              </a:rPr>
              <a:t>else</a:t>
            </a:r>
            <a:r>
              <a:rPr lang="nl-NL" sz="2100" dirty="0">
                <a:solidFill>
                  <a:srgbClr val="79B5D4"/>
                </a:solidFill>
                <a:latin typeface="GT Haptik" pitchFamily="2" charset="77"/>
                <a:cs typeface="Calibri"/>
                <a:sym typeface="Calibri"/>
              </a:rPr>
              <a:t>)</a:t>
            </a:r>
            <a:endParaRPr lang="nl-NL" sz="2100" b="0" i="0" u="none" strike="noStrike" cap="none" dirty="0">
              <a:solidFill>
                <a:srgbClr val="79B5D4"/>
              </a:solidFill>
              <a:latin typeface="GT Haptik" pitchFamily="2" charset="77"/>
              <a:sym typeface="Arial"/>
            </a:endParaRPr>
          </a:p>
        </p:txBody>
      </p:sp>
      <p:pic>
        <p:nvPicPr>
          <p:cNvPr id="358" name="Google Shape;358;g12a7e15d7ec_0_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9021" y="1459287"/>
            <a:ext cx="2742979" cy="393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35" y="365494"/>
            <a:ext cx="4157832" cy="61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7"/>
          <p:cNvSpPr txBox="1">
            <a:spLocks noGrp="1"/>
          </p:cNvSpPr>
          <p:nvPr>
            <p:ph type="ctrTitle"/>
          </p:nvPr>
        </p:nvSpPr>
        <p:spPr>
          <a:xfrm>
            <a:off x="339851" y="393955"/>
            <a:ext cx="3618600" cy="45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nl-NL" sz="4800" dirty="0" err="1">
                <a:solidFill>
                  <a:schemeClr val="lt1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Challenges</a:t>
            </a:r>
            <a:r>
              <a:rPr lang="nl-NL" sz="4800" dirty="0">
                <a:solidFill>
                  <a:schemeClr val="lt1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4800" dirty="0" err="1">
                <a:solidFill>
                  <a:schemeClr val="lt1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ahead</a:t>
            </a:r>
            <a:r>
              <a:rPr lang="nl-NL" sz="4800" dirty="0">
                <a:solidFill>
                  <a:schemeClr val="lt1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endParaRPr sz="4800" dirty="0">
              <a:solidFill>
                <a:schemeClr val="lt1"/>
              </a:solidFill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nl-NL" sz="4800" dirty="0" err="1">
                <a:solidFill>
                  <a:schemeClr val="lt1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and</a:t>
            </a:r>
            <a:r>
              <a:rPr lang="nl-NL" sz="4800" dirty="0">
                <a:solidFill>
                  <a:schemeClr val="lt1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4800" dirty="0" err="1">
                <a:solidFill>
                  <a:schemeClr val="lt1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lessons</a:t>
            </a:r>
            <a:r>
              <a:rPr lang="nl-NL" sz="4800" dirty="0">
                <a:solidFill>
                  <a:schemeClr val="lt1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4800" dirty="0" err="1">
                <a:solidFill>
                  <a:schemeClr val="lt1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learned</a:t>
            </a:r>
            <a:endParaRPr sz="4800" dirty="0"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  <p:sp>
        <p:nvSpPr>
          <p:cNvPr id="365" name="Google Shape;365;p37"/>
          <p:cNvSpPr txBox="1">
            <a:spLocks noGrp="1"/>
          </p:cNvSpPr>
          <p:nvPr>
            <p:ph type="subTitle" idx="1"/>
          </p:nvPr>
        </p:nvSpPr>
        <p:spPr>
          <a:xfrm>
            <a:off x="5279835" y="1415472"/>
            <a:ext cx="5368200" cy="45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Restoration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of relations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and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regaining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trust</a:t>
            </a:r>
            <a:endParaRPr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8001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endParaRPr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Lessons learnt</a:t>
            </a: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The Parliamentary Inquiry</a:t>
            </a:r>
            <a:endParaRPr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C221D97-35E3-4EB7-E7A0-162D73226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02" y="260700"/>
            <a:ext cx="6729625" cy="41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Google Shape;97;p20"/>
          <p:cNvSpPr/>
          <p:nvPr/>
        </p:nvSpPr>
        <p:spPr>
          <a:xfrm>
            <a:off x="289529" y="260700"/>
            <a:ext cx="4157700" cy="6336600"/>
          </a:xfrm>
          <a:prstGeom prst="rect">
            <a:avLst/>
          </a:prstGeom>
          <a:solidFill>
            <a:srgbClr val="D57E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0"/>
          <p:cNvSpPr txBox="1"/>
          <p:nvPr/>
        </p:nvSpPr>
        <p:spPr>
          <a:xfrm>
            <a:off x="397936" y="2030804"/>
            <a:ext cx="3940800" cy="3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88"/>
              <a:buFont typeface="Arial"/>
              <a:buNone/>
            </a:pPr>
            <a:r>
              <a:rPr lang="nl-NL" sz="3600" b="0" i="0" u="none" strike="noStrike" cap="none" dirty="0" err="1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About</a:t>
            </a:r>
            <a:r>
              <a:rPr lang="nl-NL" sz="3600" b="0" i="0" u="none" strike="noStrike" cap="none" dirty="0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me </a:t>
            </a:r>
            <a:endParaRPr sz="1400" b="0" i="0" u="none" strike="noStrike" cap="none" dirty="0">
              <a:solidFill>
                <a:srgbClr val="000000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</p:txBody>
      </p:sp>
      <p:sp>
        <p:nvSpPr>
          <p:cNvPr id="3" name="Google Shape;113;g118f74ef3a3_0_185">
            <a:extLst>
              <a:ext uri="{FF2B5EF4-FFF2-40B4-BE49-F238E27FC236}">
                <a16:creationId xmlns:a16="http://schemas.microsoft.com/office/drawing/2014/main" id="{F09F8B4C-0889-C6DE-6CFE-7032FAE2C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08925" y="4396705"/>
            <a:ext cx="10515600" cy="3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2200" dirty="0" err="1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This</a:t>
            </a:r>
            <a:r>
              <a:rPr lang="nl-NL" sz="2200" dirty="0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 PhD:</a:t>
            </a:r>
            <a:endParaRPr sz="22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C8CA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Transitional justice</a:t>
            </a:r>
            <a:endParaRPr sz="22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8CA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Reconciliation</a:t>
            </a:r>
            <a:endParaRPr sz="22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8CA"/>
              </a:buClr>
              <a:buSzPts val="2200"/>
              <a:buFont typeface="Arial"/>
              <a:buChar char="•"/>
            </a:pPr>
            <a:r>
              <a:rPr lang="nl-NL" sz="2200" dirty="0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Groningen </a:t>
            </a:r>
            <a:r>
              <a:rPr lang="nl-NL" sz="2200" dirty="0" err="1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history</a:t>
            </a:r>
            <a:r>
              <a:rPr lang="nl-NL" sz="2200" dirty="0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200" dirty="0" err="1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and</a:t>
            </a:r>
            <a:r>
              <a:rPr lang="nl-NL" sz="2200" dirty="0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 culture</a:t>
            </a:r>
            <a:endParaRPr sz="22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200" dirty="0">
              <a:solidFill>
                <a:srgbClr val="99C8C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200" dirty="0">
              <a:solidFill>
                <a:srgbClr val="99C8C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0"/>
          <p:cNvSpPr txBox="1">
            <a:spLocks noGrp="1"/>
          </p:cNvSpPr>
          <p:nvPr>
            <p:ph type="subTitle" idx="1"/>
          </p:nvPr>
        </p:nvSpPr>
        <p:spPr>
          <a:xfrm>
            <a:off x="765050" y="1913599"/>
            <a:ext cx="9865500" cy="41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Relationships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between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citizens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, </a:t>
            </a: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governments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and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industry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impacted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by</a:t>
            </a:r>
            <a:endParaRPr sz="2000"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9144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●"/>
            </a:pP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denial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of </a:t>
            </a: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problems</a:t>
            </a:r>
            <a:endParaRPr sz="2000"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9144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●"/>
            </a:pP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broken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promises</a:t>
            </a:r>
            <a:endParaRPr sz="2000"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9144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●"/>
            </a:pP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systemic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changes</a:t>
            </a:r>
            <a:endParaRPr sz="2000"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9144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●"/>
            </a:pP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radical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shifts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in policy</a:t>
            </a:r>
            <a:endParaRPr sz="2000"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9144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●"/>
            </a:pP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years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of </a:t>
            </a: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uncertainty</a:t>
            </a:r>
            <a:endParaRPr sz="2000"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nl-NL" sz="2000" b="0" i="0" u="none" strike="noStrike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7"/>
                  </a:ext>
                </a:extLst>
              </a:rPr>
              <a:t>Reconciliation</a:t>
            </a:r>
            <a:r>
              <a:rPr lang="nl-NL" sz="2000" b="0" i="0" u="none" strike="noStrike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7"/>
                  </a:ext>
                </a:extLst>
              </a:rPr>
              <a:t> </a:t>
            </a:r>
            <a:r>
              <a:rPr lang="nl-NL" sz="2000" b="0" i="0" u="none" strike="noStrike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7"/>
                  </a:ext>
                </a:extLst>
              </a:rPr>
              <a:t>and</a:t>
            </a:r>
            <a:r>
              <a:rPr lang="nl-NL" sz="2000" b="0" i="0" u="none" strike="noStrike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7"/>
                  </a:ext>
                </a:extLst>
              </a:rPr>
              <a:t> </a:t>
            </a:r>
            <a:r>
              <a:rPr lang="nl-NL" sz="2000" b="0" i="0" u="none" strike="noStrike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7"/>
                  </a:ext>
                </a:extLst>
              </a:rPr>
              <a:t>restoring</a:t>
            </a:r>
            <a:r>
              <a:rPr lang="nl-NL" sz="2000" b="0" i="0" u="none" strike="noStrike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7"/>
                  </a:ext>
                </a:extLst>
              </a:rPr>
              <a:t> trust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000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vital</a:t>
            </a:r>
            <a:r>
              <a:rPr lang="nl-NL" sz="2000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.</a:t>
            </a:r>
            <a:endParaRPr sz="2000"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0"/>
          <p:cNvSpPr txBox="1"/>
          <p:nvPr/>
        </p:nvSpPr>
        <p:spPr>
          <a:xfrm>
            <a:off x="1038800" y="93296"/>
            <a:ext cx="9144000" cy="16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6000" b="0" i="0" u="none" strike="noStrike" cap="none" dirty="0" err="1">
                <a:solidFill>
                  <a:schemeClr val="accent2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Restoration</a:t>
            </a:r>
            <a:r>
              <a:rPr lang="nl-NL" sz="6000" b="0" i="0" u="none" strike="noStrike" cap="none" dirty="0">
                <a:solidFill>
                  <a:schemeClr val="accent2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of relations </a:t>
            </a:r>
            <a:r>
              <a:rPr lang="nl-NL" sz="6000" b="0" i="0" u="none" strike="noStrike" cap="none" dirty="0" err="1">
                <a:solidFill>
                  <a:schemeClr val="accent2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and</a:t>
            </a:r>
            <a:r>
              <a:rPr lang="nl-NL" sz="6000" b="0" i="0" u="none" strike="noStrike" cap="none" dirty="0">
                <a:solidFill>
                  <a:schemeClr val="accent2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r>
              <a:rPr lang="nl-NL" sz="6000" b="0" i="0" u="none" strike="noStrike" cap="none" dirty="0" err="1">
                <a:solidFill>
                  <a:schemeClr val="accent2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regaining</a:t>
            </a:r>
            <a:r>
              <a:rPr lang="nl-NL" sz="6000" b="0" i="0" u="none" strike="noStrike" cap="none" dirty="0">
                <a:solidFill>
                  <a:schemeClr val="accent2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trust</a:t>
            </a:r>
            <a:endParaRPr sz="6000" b="0" i="0" u="none" strike="noStrike" cap="none" dirty="0">
              <a:solidFill>
                <a:schemeClr val="dk1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</p:txBody>
      </p:sp>
      <p:pic>
        <p:nvPicPr>
          <p:cNvPr id="2" name="Google Shape;380;p42">
            <a:extLst>
              <a:ext uri="{FF2B5EF4-FFF2-40B4-BE49-F238E27FC236}">
                <a16:creationId xmlns:a16="http://schemas.microsoft.com/office/drawing/2014/main" id="{261F1424-8C94-B76C-6C85-3442B89694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4710" y="3036049"/>
            <a:ext cx="4063299" cy="271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3"/>
          <p:cNvSpPr txBox="1">
            <a:spLocks noGrp="1"/>
          </p:cNvSpPr>
          <p:nvPr>
            <p:ph type="ctrTitle"/>
          </p:nvPr>
        </p:nvSpPr>
        <p:spPr>
          <a:xfrm>
            <a:off x="1430694" y="0"/>
            <a:ext cx="9144000" cy="1074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nl-NL" dirty="0" err="1">
                <a:solidFill>
                  <a:schemeClr val="accent2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Lessons</a:t>
            </a:r>
            <a:r>
              <a:rPr lang="nl-NL" dirty="0">
                <a:solidFill>
                  <a:schemeClr val="accent2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dirty="0" err="1">
                <a:solidFill>
                  <a:schemeClr val="accent2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learnt</a:t>
            </a:r>
            <a:endParaRPr dirty="0"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  <p:sp>
        <p:nvSpPr>
          <p:cNvPr id="392" name="Google Shape;392;p43"/>
          <p:cNvSpPr txBox="1">
            <a:spLocks noGrp="1"/>
          </p:cNvSpPr>
          <p:nvPr>
            <p:ph type="subTitle" idx="1"/>
          </p:nvPr>
        </p:nvSpPr>
        <p:spPr>
          <a:xfrm>
            <a:off x="0" y="1401500"/>
            <a:ext cx="6961500" cy="52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Money is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not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the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solution.</a:t>
            </a: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endParaRPr lang="nl-NL"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Solution must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be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moral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and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ideological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Participation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and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dialogue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on different levels. </a:t>
            </a:r>
            <a:endParaRPr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Integral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approach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to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the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restoration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of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safety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and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damages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.</a:t>
            </a: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endParaRPr lang="nl-NL"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Non-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repetition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must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be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assured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. </a:t>
            </a: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endParaRPr lang="nl-NL"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SIA beforehand. SLO </a:t>
            </a:r>
            <a:r>
              <a:rPr lang="nl-NL" dirty="0" err="1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crucial</a:t>
            </a:r>
            <a:r>
              <a:rPr lang="nl-NL" dirty="0">
                <a:solidFill>
                  <a:schemeClr val="accent2"/>
                </a:solidFill>
                <a:latin typeface="GT Haptik" pitchFamily="2" charset="77"/>
                <a:ea typeface="Arial"/>
                <a:cs typeface="Arial"/>
                <a:sym typeface="Arial"/>
              </a:rPr>
              <a:t>. </a:t>
            </a:r>
            <a:endParaRPr dirty="0">
              <a:solidFill>
                <a:schemeClr val="accent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1500" y="2226726"/>
            <a:ext cx="4845850" cy="322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395D5D-F103-BB4A-8E2A-2E3B712B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12" y="377339"/>
            <a:ext cx="6478113" cy="1325563"/>
          </a:xfrm>
        </p:spPr>
        <p:txBody>
          <a:bodyPr>
            <a:normAutofit/>
          </a:bodyPr>
          <a:lstStyle/>
          <a:p>
            <a:r>
              <a:rPr lang="en-GB" sz="4000" noProof="0" dirty="0">
                <a:solidFill>
                  <a:srgbClr val="99C8CA"/>
                </a:solidFill>
                <a:latin typeface="GT Super Text Medium" pitchFamily="2" charset="77"/>
                <a:cs typeface="GT Super Text Medium" pitchFamily="2" charset="77"/>
              </a:rPr>
              <a:t>The Parliamentary Inquiry</a:t>
            </a:r>
            <a:endParaRPr lang="en-GB" i="1" noProof="0" dirty="0">
              <a:solidFill>
                <a:srgbClr val="99C8CA"/>
              </a:solidFill>
              <a:latin typeface="GT Super Text Medium" pitchFamily="2" charset="77"/>
              <a:cs typeface="GT Super Text Medium" pitchFamily="2" charset="77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CD684DC-D24E-E349-99BD-A71C78EAF50E}"/>
              </a:ext>
            </a:extLst>
          </p:cNvPr>
          <p:cNvSpPr/>
          <p:nvPr/>
        </p:nvSpPr>
        <p:spPr>
          <a:xfrm>
            <a:off x="0" y="-25753"/>
            <a:ext cx="12192000" cy="205684"/>
          </a:xfrm>
          <a:prstGeom prst="rect">
            <a:avLst/>
          </a:prstGeom>
          <a:solidFill>
            <a:srgbClr val="99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99C8CA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7850442-BEB9-3E4B-94B4-6EF2E21181DF}"/>
              </a:ext>
            </a:extLst>
          </p:cNvPr>
          <p:cNvSpPr/>
          <p:nvPr/>
        </p:nvSpPr>
        <p:spPr>
          <a:xfrm>
            <a:off x="0" y="6699816"/>
            <a:ext cx="12192000" cy="205684"/>
          </a:xfrm>
          <a:prstGeom prst="rect">
            <a:avLst/>
          </a:prstGeom>
          <a:solidFill>
            <a:srgbClr val="99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4055032F-3FB0-E3D5-700D-009AFB65D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38" y="377339"/>
            <a:ext cx="68008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16B07CC-E146-E0E9-78D1-93A5DC0FC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61" t="16441" r="10556" b="13333"/>
          <a:stretch/>
        </p:blipFill>
        <p:spPr>
          <a:xfrm>
            <a:off x="351312" y="1916273"/>
            <a:ext cx="5867221" cy="4143303"/>
          </a:xfrm>
          <a:prstGeom prst="rect">
            <a:avLst/>
          </a:prstGeom>
        </p:spPr>
      </p:pic>
      <p:pic>
        <p:nvPicPr>
          <p:cNvPr id="14" name="Picture 13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B0E6402A-A05E-0A10-0ED2-F651D9F05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126" y="2779960"/>
            <a:ext cx="4256562" cy="3192422"/>
          </a:xfrm>
          <a:prstGeom prst="rect">
            <a:avLst/>
          </a:prstGeom>
        </p:spPr>
      </p:pic>
      <p:pic>
        <p:nvPicPr>
          <p:cNvPr id="12" name="Picture 11" descr="A person holding a tablet&#10;&#10;Description automatically generated with low confidence">
            <a:extLst>
              <a:ext uri="{FF2B5EF4-FFF2-40B4-BE49-F238E27FC236}">
                <a16:creationId xmlns:a16="http://schemas.microsoft.com/office/drawing/2014/main" id="{3E8546F8-5B1B-B512-9F33-AE98F87BB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832" y="3987924"/>
            <a:ext cx="3170995" cy="23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6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6;g118f74ef3a3_0_154">
            <a:extLst>
              <a:ext uri="{FF2B5EF4-FFF2-40B4-BE49-F238E27FC236}">
                <a16:creationId xmlns:a16="http://schemas.microsoft.com/office/drawing/2014/main" id="{9C66901D-180B-C541-928C-16DB572B392E}"/>
              </a:ext>
            </a:extLst>
          </p:cNvPr>
          <p:cNvSpPr txBox="1">
            <a:spLocks/>
          </p:cNvSpPr>
          <p:nvPr/>
        </p:nvSpPr>
        <p:spPr>
          <a:xfrm>
            <a:off x="4757702" y="823566"/>
            <a:ext cx="6553200" cy="4959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Triggered by Parliament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GT Haptik" pitchFamily="2" charset="77"/>
                <a:ea typeface="Arial"/>
                <a:cs typeface="Arial"/>
                <a:sym typeface="Arial"/>
              </a:rPr>
              <a:t>(House of Representatives, </a:t>
            </a:r>
            <a:r>
              <a:rPr lang="en-GB" sz="1800" dirty="0" err="1">
                <a:solidFill>
                  <a:schemeClr val="bg1">
                    <a:lumMod val="50000"/>
                  </a:schemeClr>
                </a:solidFill>
                <a:latin typeface="GT Haptik" pitchFamily="2" charset="77"/>
                <a:ea typeface="Arial"/>
                <a:cs typeface="Arial"/>
                <a:sym typeface="Arial"/>
              </a:rPr>
              <a:t>nd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GT Haptik" pitchFamily="2" charset="77"/>
                <a:ea typeface="Arial"/>
                <a:cs typeface="Arial"/>
                <a:sym typeface="Arial"/>
              </a:rPr>
              <a:t>)</a:t>
            </a:r>
          </a:p>
          <a:p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Participation is </a:t>
            </a:r>
            <a:r>
              <a:rPr lang="en-GB" sz="1800" b="1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mandatory</a:t>
            </a:r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 and </a:t>
            </a:r>
            <a:r>
              <a:rPr lang="en-GB" sz="1800" b="1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under oath</a:t>
            </a:r>
            <a:endParaRPr lang="en-GB" sz="1800" dirty="0">
              <a:solidFill>
                <a:schemeClr val="bg1">
                  <a:lumMod val="50000"/>
                </a:schemeClr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Most serious instrument to inform Parliament better and enhance the quality of law-making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GT Haptik" pitchFamily="2" charset="77"/>
                <a:ea typeface="Arial"/>
                <a:cs typeface="Arial"/>
                <a:sym typeface="Arial"/>
              </a:rPr>
              <a:t>(Muller &amp; </a:t>
            </a:r>
            <a:r>
              <a:rPr lang="en-GB" sz="1800" dirty="0" err="1">
                <a:solidFill>
                  <a:schemeClr val="bg1">
                    <a:lumMod val="50000"/>
                  </a:schemeClr>
                </a:solidFill>
                <a:latin typeface="GT Haptik" pitchFamily="2" charset="77"/>
                <a:ea typeface="Arial"/>
                <a:cs typeface="Arial"/>
                <a:sym typeface="Arial"/>
              </a:rPr>
              <a:t>Coenen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GT Haptik" pitchFamily="2" charset="77"/>
                <a:ea typeface="Arial"/>
                <a:cs typeface="Arial"/>
                <a:sym typeface="Arial"/>
              </a:rPr>
              <a:t>, 1997)</a:t>
            </a:r>
          </a:p>
          <a:p>
            <a:pPr lvl="1"/>
            <a:r>
              <a:rPr lang="en-GB" sz="14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To initiate debates</a:t>
            </a:r>
          </a:p>
          <a:p>
            <a:pPr lvl="1"/>
            <a:r>
              <a:rPr lang="en-GB" sz="14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To inform Parliament better</a:t>
            </a:r>
          </a:p>
          <a:p>
            <a:pPr lvl="1"/>
            <a:r>
              <a:rPr lang="en-GB" sz="14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Control &amp; evaluate policy</a:t>
            </a:r>
          </a:p>
          <a:p>
            <a:pPr lvl="1"/>
            <a:r>
              <a:rPr lang="en-GB" sz="14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Political gain</a:t>
            </a:r>
          </a:p>
          <a:p>
            <a:pPr lvl="1"/>
            <a:r>
              <a:rPr lang="en-GB" sz="14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Focus attention on policy issues </a:t>
            </a:r>
          </a:p>
          <a:p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In the past: mostly informative role. Later, political chopping block. Today: complex systemic failures and restoring social cohesion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GT Haptik" pitchFamily="2" charset="77"/>
                <a:ea typeface="Arial"/>
                <a:cs typeface="Arial"/>
                <a:sym typeface="Arial"/>
              </a:rPr>
              <a:t>(</a:t>
            </a:r>
            <a:r>
              <a:rPr lang="en-GB" sz="1800" dirty="0" err="1">
                <a:solidFill>
                  <a:schemeClr val="bg1">
                    <a:lumMod val="50000"/>
                  </a:schemeClr>
                </a:solidFill>
                <a:latin typeface="GT Haptik" pitchFamily="2" charset="77"/>
                <a:ea typeface="Arial"/>
                <a:cs typeface="Arial"/>
                <a:sym typeface="Arial"/>
              </a:rPr>
              <a:t>Wolffram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GT Haptik" pitchFamily="2" charset="77"/>
                <a:ea typeface="Arial"/>
                <a:cs typeface="Arial"/>
                <a:sym typeface="Arial"/>
              </a:rPr>
              <a:t>, 2010)</a:t>
            </a:r>
          </a:p>
          <a:p>
            <a:r>
              <a:rPr lang="en-GB" sz="1800" dirty="0" err="1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Eg</a:t>
            </a:r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: Dutch participation in Srebrenica, </a:t>
            </a:r>
            <a:r>
              <a:rPr lang="en-GB" sz="1800" dirty="0" err="1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toeslagenaffaire</a:t>
            </a:r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, </a:t>
            </a:r>
            <a:r>
              <a:rPr lang="en-GB" sz="1800" dirty="0" err="1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Bijlmer</a:t>
            </a:r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 disaster, corona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	</a:t>
            </a:r>
            <a:endParaRPr lang="en-GB" sz="2400" dirty="0">
              <a:solidFill>
                <a:srgbClr val="CA3563"/>
              </a:solidFill>
              <a:latin typeface="GT Haptik" pitchFamily="2" charset="77"/>
            </a:endParaRPr>
          </a:p>
        </p:txBody>
      </p:sp>
      <p:sp>
        <p:nvSpPr>
          <p:cNvPr id="5" name="Google Shape;397;g118f74ef3a3_0_154">
            <a:extLst>
              <a:ext uri="{FF2B5EF4-FFF2-40B4-BE49-F238E27FC236}">
                <a16:creationId xmlns:a16="http://schemas.microsoft.com/office/drawing/2014/main" id="{668B50B3-E957-5646-95BC-D86B6494E50E}"/>
              </a:ext>
            </a:extLst>
          </p:cNvPr>
          <p:cNvSpPr/>
          <p:nvPr/>
        </p:nvSpPr>
        <p:spPr>
          <a:xfrm>
            <a:off x="0" y="364331"/>
            <a:ext cx="4157700" cy="6129300"/>
          </a:xfrm>
          <a:prstGeom prst="rect">
            <a:avLst/>
          </a:prstGeom>
          <a:solidFill>
            <a:srgbClr val="CA35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C8C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57369-895E-AA53-8C92-2A40B2B8EFDA}"/>
              </a:ext>
            </a:extLst>
          </p:cNvPr>
          <p:cNvSpPr txBox="1"/>
          <p:nvPr/>
        </p:nvSpPr>
        <p:spPr>
          <a:xfrm>
            <a:off x="433754" y="2224761"/>
            <a:ext cx="296593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GT Super Text Medium" pitchFamily="2" charset="77"/>
                <a:cs typeface="GT Super Text Medium" pitchFamily="2" charset="77"/>
              </a:rPr>
              <a:t>Parliamentary Inquiries: what are they? What can they become? </a:t>
            </a:r>
            <a:endParaRPr lang="en-PE" sz="3200" dirty="0"/>
          </a:p>
        </p:txBody>
      </p:sp>
    </p:spTree>
    <p:extLst>
      <p:ext uri="{BB962C8B-B14F-4D97-AF65-F5344CB8AC3E}">
        <p14:creationId xmlns:p14="http://schemas.microsoft.com/office/powerpoint/2010/main" val="3325667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6;g118f74ef3a3_0_154">
            <a:extLst>
              <a:ext uri="{FF2B5EF4-FFF2-40B4-BE49-F238E27FC236}">
                <a16:creationId xmlns:a16="http://schemas.microsoft.com/office/drawing/2014/main" id="{9C66901D-180B-C541-928C-16DB572B392E}"/>
              </a:ext>
            </a:extLst>
          </p:cNvPr>
          <p:cNvSpPr txBox="1">
            <a:spLocks/>
          </p:cNvSpPr>
          <p:nvPr/>
        </p:nvSpPr>
        <p:spPr>
          <a:xfrm>
            <a:off x="4757702" y="823566"/>
            <a:ext cx="6553200" cy="4959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Relationships between all actors are damaged</a:t>
            </a:r>
          </a:p>
          <a:p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</a:rPr>
              <a:t>Policy solutions haven’t improved the reality on the ground enough</a:t>
            </a:r>
          </a:p>
          <a:p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</a:rPr>
              <a:t>Responsibility was kept diffuse – often on purpose</a:t>
            </a:r>
          </a:p>
          <a:p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</a:rPr>
              <a:t>Local and regional governments have failed to represent its people sufficiently at critical moments</a:t>
            </a:r>
          </a:p>
          <a:p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</a:rPr>
              <a:t>Unhealthy collusion between government and industry</a:t>
            </a:r>
          </a:p>
          <a:p>
            <a:r>
              <a:rPr lang="en-GB" sz="1800" b="1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</a:rPr>
              <a:t>Financial gain was put consistently above the interest of </a:t>
            </a:r>
            <a:r>
              <a:rPr lang="en-GB" sz="1800" b="1" dirty="0" err="1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</a:rPr>
              <a:t>Groningers</a:t>
            </a:r>
            <a:endParaRPr lang="en-GB" sz="1800" b="1" dirty="0">
              <a:solidFill>
                <a:srgbClr val="CA3563"/>
              </a:solidFill>
              <a:latin typeface="GT Haptik" pitchFamily="2" charset="77"/>
              <a:ea typeface="Arial"/>
              <a:cs typeface="Arial"/>
            </a:endParaRPr>
          </a:p>
          <a:p>
            <a:endParaRPr lang="en-GB" sz="1800" b="1" dirty="0">
              <a:solidFill>
                <a:srgbClr val="CA3563"/>
              </a:solidFill>
              <a:latin typeface="GT Haptik" pitchFamily="2" charset="77"/>
              <a:ea typeface="Arial"/>
              <a:cs typeface="Arial"/>
            </a:endParaRPr>
          </a:p>
          <a:p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</a:rPr>
              <a:t>Gov’t presented a plan as a response to the report</a:t>
            </a:r>
          </a:p>
          <a:p>
            <a:r>
              <a:rPr lang="en-GB" sz="1800" dirty="0">
                <a:solidFill>
                  <a:srgbClr val="CA3563"/>
                </a:solidFill>
                <a:latin typeface="GT Haptik" pitchFamily="2" charset="77"/>
                <a:ea typeface="Arial"/>
                <a:cs typeface="Arial"/>
              </a:rPr>
              <a:t>Will this government fall? What will the report achieve? </a:t>
            </a:r>
          </a:p>
          <a:p>
            <a:pPr marL="0" indent="0">
              <a:buNone/>
            </a:pPr>
            <a:endParaRPr lang="en-GB" sz="2400" dirty="0">
              <a:solidFill>
                <a:srgbClr val="CA3563"/>
              </a:solidFill>
              <a:latin typeface="GT Haptik" pitchFamily="2" charset="77"/>
            </a:endParaRPr>
          </a:p>
        </p:txBody>
      </p:sp>
      <p:sp>
        <p:nvSpPr>
          <p:cNvPr id="5" name="Google Shape;397;g118f74ef3a3_0_154">
            <a:extLst>
              <a:ext uri="{FF2B5EF4-FFF2-40B4-BE49-F238E27FC236}">
                <a16:creationId xmlns:a16="http://schemas.microsoft.com/office/drawing/2014/main" id="{668B50B3-E957-5646-95BC-D86B6494E50E}"/>
              </a:ext>
            </a:extLst>
          </p:cNvPr>
          <p:cNvSpPr/>
          <p:nvPr/>
        </p:nvSpPr>
        <p:spPr>
          <a:xfrm>
            <a:off x="0" y="364331"/>
            <a:ext cx="4157700" cy="6129300"/>
          </a:xfrm>
          <a:prstGeom prst="rect">
            <a:avLst/>
          </a:prstGeom>
          <a:solidFill>
            <a:srgbClr val="CA35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C8C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57369-895E-AA53-8C92-2A40B2B8EFDA}"/>
              </a:ext>
            </a:extLst>
          </p:cNvPr>
          <p:cNvSpPr txBox="1"/>
          <p:nvPr/>
        </p:nvSpPr>
        <p:spPr>
          <a:xfrm>
            <a:off x="433754" y="2224761"/>
            <a:ext cx="29659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GT Super Text Medium" pitchFamily="2" charset="77"/>
                <a:cs typeface="GT Super Text Medium" pitchFamily="2" charset="77"/>
              </a:rPr>
              <a:t>Parliamentary Inquiry: main findings</a:t>
            </a:r>
            <a:endParaRPr lang="en-PE" sz="3200" dirty="0"/>
          </a:p>
        </p:txBody>
      </p:sp>
    </p:spTree>
    <p:extLst>
      <p:ext uri="{BB962C8B-B14F-4D97-AF65-F5344CB8AC3E}">
        <p14:creationId xmlns:p14="http://schemas.microsoft.com/office/powerpoint/2010/main" val="3423951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18f74ef3a3_0_154"/>
          <p:cNvSpPr txBox="1">
            <a:spLocks noGrp="1"/>
          </p:cNvSpPr>
          <p:nvPr>
            <p:ph type="body" idx="1"/>
          </p:nvPr>
        </p:nvSpPr>
        <p:spPr>
          <a:xfrm>
            <a:off x="4844738" y="4739362"/>
            <a:ext cx="6553200" cy="19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a.r.de.julio.pardo@rug.nl</a:t>
            </a:r>
            <a:endParaRPr sz="1600" dirty="0">
              <a:solidFill>
                <a:srgbClr val="CA35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nl-NL" sz="1600" dirty="0">
                <a:solidFill>
                  <a:srgbClr val="CA3563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www.kennisplatformleefbaar.nl</a:t>
            </a:r>
            <a:r>
              <a:rPr lang="nl-NL" sz="1600" dirty="0">
                <a:solidFill>
                  <a:srgbClr val="CA356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dirty="0">
              <a:solidFill>
                <a:srgbClr val="CA35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>
              <a:solidFill>
                <a:srgbClr val="CA35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nl-NL" sz="1800" dirty="0">
                <a:solidFill>
                  <a:srgbClr val="CA3563"/>
                </a:solidFill>
                <a:latin typeface="Arial"/>
                <a:ea typeface="Arial"/>
                <a:cs typeface="Arial"/>
                <a:sym typeface="Arial"/>
              </a:rPr>
              <a:t> 	</a:t>
            </a:r>
            <a:endParaRPr sz="2400" dirty="0">
              <a:solidFill>
                <a:srgbClr val="CA35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118f74ef3a3_0_154"/>
          <p:cNvSpPr/>
          <p:nvPr/>
        </p:nvSpPr>
        <p:spPr>
          <a:xfrm>
            <a:off x="-12" y="364362"/>
            <a:ext cx="4157700" cy="6129300"/>
          </a:xfrm>
          <a:prstGeom prst="rect">
            <a:avLst/>
          </a:prstGeom>
          <a:solidFill>
            <a:srgbClr val="CA35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9C8C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g118f74ef3a3_0_154"/>
          <p:cNvSpPr txBox="1">
            <a:spLocks noGrp="1"/>
          </p:cNvSpPr>
          <p:nvPr>
            <p:ph type="title"/>
          </p:nvPr>
        </p:nvSpPr>
        <p:spPr>
          <a:xfrm>
            <a:off x="379210" y="2030850"/>
            <a:ext cx="3778500" cy="27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nl-NL" sz="4800" b="1" dirty="0" err="1">
                <a:solidFill>
                  <a:schemeClr val="lt1"/>
                </a:solidFill>
                <a:latin typeface="GT Haptik" pitchFamily="2" charset="77"/>
                <a:ea typeface="Arial"/>
                <a:cs typeface="Arial"/>
                <a:sym typeface="Arial"/>
              </a:rPr>
              <a:t>Vroagn</a:t>
            </a:r>
            <a:r>
              <a:rPr lang="nl-NL" sz="4800" b="1" dirty="0">
                <a:solidFill>
                  <a:schemeClr val="lt1"/>
                </a:solidFill>
                <a:latin typeface="GT Haptik" pitchFamily="2" charset="77"/>
                <a:ea typeface="Arial"/>
                <a:cs typeface="Arial"/>
                <a:sym typeface="Arial"/>
              </a:rPr>
              <a:t>?</a:t>
            </a:r>
            <a:br>
              <a:rPr lang="nl-NL" sz="4800" b="1" dirty="0">
                <a:solidFill>
                  <a:schemeClr val="lt1"/>
                </a:solidFill>
                <a:latin typeface="GT Haptik" pitchFamily="2" charset="77"/>
                <a:ea typeface="Arial"/>
                <a:cs typeface="Arial"/>
                <a:sym typeface="Arial"/>
              </a:rPr>
            </a:br>
            <a:br>
              <a:rPr lang="nl-NL" sz="4800" b="1" dirty="0">
                <a:solidFill>
                  <a:schemeClr val="lt1"/>
                </a:solidFill>
                <a:latin typeface="GT Haptik" pitchFamily="2" charset="77"/>
                <a:ea typeface="Arial"/>
                <a:cs typeface="Arial"/>
                <a:sym typeface="Arial"/>
              </a:rPr>
            </a:br>
            <a:br>
              <a:rPr lang="nl-NL" sz="4800" b="1" dirty="0">
                <a:solidFill>
                  <a:schemeClr val="lt1"/>
                </a:solidFill>
                <a:latin typeface="GT Haptik" pitchFamily="2" charset="77"/>
                <a:ea typeface="Arial"/>
                <a:cs typeface="Arial"/>
                <a:sym typeface="Arial"/>
              </a:rPr>
            </a:br>
            <a:br>
              <a:rPr lang="nl-NL" sz="4800" b="1" dirty="0">
                <a:solidFill>
                  <a:schemeClr val="lt1"/>
                </a:solidFill>
                <a:latin typeface="GT Haptik" pitchFamily="2" charset="77"/>
                <a:ea typeface="Arial"/>
                <a:cs typeface="Arial"/>
                <a:sym typeface="Arial"/>
              </a:rPr>
            </a:br>
            <a:br>
              <a:rPr lang="nl-NL" sz="4800" b="1" dirty="0">
                <a:solidFill>
                  <a:schemeClr val="lt1"/>
                </a:solidFill>
                <a:latin typeface="GT Haptik" pitchFamily="2" charset="77"/>
                <a:ea typeface="Arial"/>
                <a:cs typeface="Arial"/>
                <a:sym typeface="Arial"/>
              </a:rPr>
            </a:br>
            <a:r>
              <a:rPr lang="nl-NL" sz="4800" b="1" dirty="0">
                <a:solidFill>
                  <a:schemeClr val="lt1"/>
                </a:solidFill>
                <a:latin typeface="GT Haptik" pitchFamily="2" charset="77"/>
                <a:ea typeface="Arial"/>
                <a:cs typeface="Arial"/>
                <a:sym typeface="Arial"/>
              </a:rPr>
              <a:t>Dank &amp; </a:t>
            </a:r>
            <a:r>
              <a:rPr lang="nl-NL" sz="4800" b="1" dirty="0" err="1">
                <a:solidFill>
                  <a:schemeClr val="lt1"/>
                </a:solidFill>
                <a:latin typeface="GT Haptik" pitchFamily="2" charset="77"/>
                <a:ea typeface="Arial"/>
                <a:cs typeface="Arial"/>
                <a:sym typeface="Arial"/>
              </a:rPr>
              <a:t>moi</a:t>
            </a:r>
            <a:r>
              <a:rPr lang="nl-NL" sz="4800" b="1" dirty="0">
                <a:solidFill>
                  <a:schemeClr val="lt1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4800" b="1" dirty="0" err="1">
                <a:solidFill>
                  <a:schemeClr val="lt1"/>
                </a:solidFill>
                <a:latin typeface="GT Haptik" pitchFamily="2" charset="77"/>
                <a:ea typeface="Arial"/>
                <a:cs typeface="Arial"/>
                <a:sym typeface="Arial"/>
              </a:rPr>
              <a:t>eem</a:t>
            </a:r>
            <a:r>
              <a:rPr lang="nl-NL" sz="4800" b="1" dirty="0">
                <a:solidFill>
                  <a:schemeClr val="lt1"/>
                </a:solidFill>
                <a:latin typeface="GT Haptik" pitchFamily="2" charset="77"/>
                <a:ea typeface="Arial"/>
                <a:cs typeface="Arial"/>
                <a:sym typeface="Arial"/>
              </a:rPr>
              <a:t>! </a:t>
            </a:r>
            <a:endParaRPr sz="4800" b="1" dirty="0">
              <a:solidFill>
                <a:schemeClr val="lt1"/>
              </a:solidFill>
              <a:latin typeface="GT Haptik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g118f74ef3a3_0_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4738" y="364325"/>
            <a:ext cx="6313222" cy="42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18f74ef3a3_0_154"/>
          <p:cNvPicPr preferRelativeResize="0"/>
          <p:nvPr/>
        </p:nvPicPr>
        <p:blipFill rotWithShape="1">
          <a:blip r:embed="rId5">
            <a:alphaModFix/>
          </a:blip>
          <a:srcRect l="70022" t="11827" b="48955"/>
          <a:stretch/>
        </p:blipFill>
        <p:spPr>
          <a:xfrm>
            <a:off x="4870757" y="5775184"/>
            <a:ext cx="655552" cy="718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18f74ef3a3_0_154"/>
          <p:cNvPicPr preferRelativeResize="0"/>
          <p:nvPr/>
        </p:nvPicPr>
        <p:blipFill rotWithShape="1">
          <a:blip r:embed="rId5">
            <a:alphaModFix/>
          </a:blip>
          <a:srcRect r="69482" b="63468"/>
          <a:stretch/>
        </p:blipFill>
        <p:spPr>
          <a:xfrm>
            <a:off x="6909933" y="5870594"/>
            <a:ext cx="655552" cy="65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118f74ef3a3_0_154"/>
          <p:cNvPicPr preferRelativeResize="0"/>
          <p:nvPr/>
        </p:nvPicPr>
        <p:blipFill rotWithShape="1">
          <a:blip r:embed="rId5">
            <a:alphaModFix/>
          </a:blip>
          <a:srcRect l="23991" t="62809" r="42490"/>
          <a:stretch/>
        </p:blipFill>
        <p:spPr>
          <a:xfrm>
            <a:off x="9152374" y="5836197"/>
            <a:ext cx="707238" cy="657433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118f74ef3a3_0_154"/>
          <p:cNvSpPr txBox="1"/>
          <p:nvPr/>
        </p:nvSpPr>
        <p:spPr>
          <a:xfrm>
            <a:off x="5561184" y="6060809"/>
            <a:ext cx="13138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l-NL" sz="1200" b="0" i="0" u="none" strike="noStrike" cap="none">
                <a:solidFill>
                  <a:srgbClr val="CA3563"/>
                </a:solidFill>
                <a:latin typeface="Arial"/>
                <a:ea typeface="Arial"/>
                <a:cs typeface="Arial"/>
                <a:sym typeface="Arial"/>
              </a:rPr>
              <a:t>@KPleefbaar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118f74ef3a3_0_154"/>
          <p:cNvSpPr txBox="1"/>
          <p:nvPr/>
        </p:nvSpPr>
        <p:spPr>
          <a:xfrm>
            <a:off x="7545707" y="6045423"/>
            <a:ext cx="162686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l-NL" sz="1200" b="0" i="0" u="none" strike="noStrike" cap="none">
                <a:solidFill>
                  <a:srgbClr val="CA3563"/>
                </a:solidFill>
                <a:latin typeface="Arial"/>
                <a:ea typeface="Arial"/>
                <a:cs typeface="Arial"/>
                <a:sym typeface="Arial"/>
              </a:rPr>
              <a:t>@Kennisplatform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118f74ef3a3_0_154"/>
          <p:cNvSpPr txBox="1"/>
          <p:nvPr/>
        </p:nvSpPr>
        <p:spPr>
          <a:xfrm>
            <a:off x="9859612" y="5968477"/>
            <a:ext cx="19270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l-NL" sz="1200" b="0" i="0" u="none" strike="noStrike" cap="none">
                <a:solidFill>
                  <a:srgbClr val="CA3563"/>
                </a:solidFill>
                <a:latin typeface="Arial"/>
                <a:ea typeface="Arial"/>
                <a:cs typeface="Arial"/>
                <a:sym typeface="Arial"/>
              </a:rPr>
              <a:t>Kennisplatform Leefbaar en Kansrijk Groningen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44f32ac41d_0_16"/>
          <p:cNvSpPr/>
          <p:nvPr/>
        </p:nvSpPr>
        <p:spPr>
          <a:xfrm>
            <a:off x="4017168" y="209376"/>
            <a:ext cx="4157700" cy="6336600"/>
          </a:xfrm>
          <a:prstGeom prst="rect">
            <a:avLst/>
          </a:prstGeom>
          <a:solidFill>
            <a:srgbClr val="99C9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144f32ac41d_0_16"/>
          <p:cNvSpPr txBox="1"/>
          <p:nvPr/>
        </p:nvSpPr>
        <p:spPr>
          <a:xfrm>
            <a:off x="4125575" y="2030851"/>
            <a:ext cx="3940800" cy="3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88"/>
              <a:buFont typeface="Arial"/>
              <a:buNone/>
            </a:pPr>
            <a:r>
              <a:rPr lang="nl-NL" sz="3600" b="0" i="0" u="none" strike="noStrike" cap="none" dirty="0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The </a:t>
            </a:r>
            <a:r>
              <a:rPr lang="nl-NL" sz="3600" b="0" i="0" u="none" strike="noStrike" cap="none" dirty="0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Knowledge Platform </a:t>
            </a:r>
            <a:endParaRPr sz="3600" b="0" i="0" u="none" strike="noStrike" cap="none" dirty="0">
              <a:solidFill>
                <a:schemeClr val="lt1"/>
              </a:solidFill>
              <a:latin typeface="GT Super Text Medium" pitchFamily="2" charset="77"/>
              <a:cs typeface="GT Super Text Medium" pitchFamily="2" charset="77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</a:ext>
              </a:extLst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88"/>
              <a:buFont typeface="Arial"/>
              <a:buNone/>
            </a:pPr>
            <a:endParaRPr sz="3600" b="0" i="0" u="none" strike="noStrike" cap="none" dirty="0">
              <a:solidFill>
                <a:schemeClr val="lt1"/>
              </a:solidFill>
              <a:latin typeface="GT Super Text Medium" pitchFamily="2" charset="77"/>
              <a:cs typeface="GT Super Text Medium" pitchFamily="2" charset="77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</a:ext>
              </a:extLst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88"/>
              <a:buFont typeface="Arial"/>
              <a:buNone/>
            </a:pPr>
            <a:r>
              <a:rPr lang="nl-NL" sz="3600" b="0" i="0" u="none" strike="noStrike" cap="none" dirty="0" err="1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Social</a:t>
            </a:r>
            <a:r>
              <a:rPr lang="nl-NL" sz="3600" b="0" i="0" u="none" strike="noStrike" cap="none" dirty="0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 impact of </a:t>
            </a:r>
            <a:r>
              <a:rPr lang="nl-NL" sz="3600" b="0" i="0" u="none" strike="noStrike" cap="none" dirty="0" err="1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mining</a:t>
            </a:r>
            <a:r>
              <a:rPr lang="nl-NL" sz="3600" b="0" i="0" u="none" strike="noStrike" cap="none" dirty="0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</a:t>
            </a:r>
            <a:r>
              <a:rPr lang="nl-NL" sz="3600" b="0" i="0" u="none" strike="noStrike" cap="none" dirty="0" err="1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and</a:t>
            </a:r>
            <a:r>
              <a:rPr lang="nl-NL" sz="3600" b="0" i="0" u="none" strike="noStrike" cap="none" dirty="0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 energy </a:t>
            </a:r>
            <a:r>
              <a:rPr lang="nl-NL" sz="3600" b="0" i="0" u="none" strike="noStrike" cap="none" dirty="0" err="1">
                <a:solidFill>
                  <a:schemeClr val="lt1"/>
                </a:solidFill>
                <a:latin typeface="GT Super Text Medium" pitchFamily="2" charset="77"/>
                <a:cs typeface="GT Super Text Medium" pitchFamily="2" charset="77"/>
                <a:sym typeface="Arial"/>
              </a:rPr>
              <a:t>projects</a:t>
            </a:r>
            <a:endParaRPr sz="1400" b="0" i="0" u="none" strike="noStrike" cap="none" dirty="0">
              <a:solidFill>
                <a:srgbClr val="000000"/>
              </a:solidFill>
              <a:latin typeface="GT Super Text Medium" pitchFamily="2" charset="77"/>
              <a:cs typeface="GT Super Text Medium" pitchFamily="2" charset="77"/>
              <a:sym typeface="Arial"/>
            </a:endParaRPr>
          </a:p>
        </p:txBody>
      </p:sp>
      <p:pic>
        <p:nvPicPr>
          <p:cNvPr id="106" name="Google Shape;106;g144f32ac41d_0_16" descr="Afbeelding met binnen, venster, keuken, rommelig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r="12655"/>
          <a:stretch/>
        </p:blipFill>
        <p:spPr>
          <a:xfrm>
            <a:off x="8288023" y="209376"/>
            <a:ext cx="3689665" cy="63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144f32ac41d_0_16" descr="Afbeelding met buiten, gebouw, lucht, grond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 r="12655"/>
          <a:stretch/>
        </p:blipFill>
        <p:spPr>
          <a:xfrm>
            <a:off x="214312" y="209376"/>
            <a:ext cx="3689700" cy="633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8f74ef3a3_0_185"/>
          <p:cNvSpPr txBox="1">
            <a:spLocks noGrp="1"/>
          </p:cNvSpPr>
          <p:nvPr>
            <p:ph type="title"/>
          </p:nvPr>
        </p:nvSpPr>
        <p:spPr>
          <a:xfrm>
            <a:off x="838200" y="88797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8CA"/>
              </a:buClr>
              <a:buSzPts val="4400"/>
              <a:buFont typeface="Arial"/>
              <a:buNone/>
            </a:pPr>
            <a:r>
              <a:rPr lang="nl-NL" dirty="0">
                <a:solidFill>
                  <a:srgbClr val="99C8CA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The Knowledge Platform</a:t>
            </a:r>
            <a:endParaRPr dirty="0"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  <p:sp>
        <p:nvSpPr>
          <p:cNvPr id="113" name="Google Shape;113;g118f74ef3a3_0_185"/>
          <p:cNvSpPr txBox="1">
            <a:spLocks noGrp="1"/>
          </p:cNvSpPr>
          <p:nvPr>
            <p:ph type="body" idx="1"/>
          </p:nvPr>
        </p:nvSpPr>
        <p:spPr>
          <a:xfrm>
            <a:off x="762785" y="2518478"/>
            <a:ext cx="10515600" cy="3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2200" dirty="0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3 </a:t>
            </a:r>
            <a:r>
              <a:rPr lang="nl-NL" sz="2200" dirty="0" err="1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themes</a:t>
            </a:r>
            <a:r>
              <a:rPr lang="nl-NL" sz="2200" dirty="0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:</a:t>
            </a:r>
            <a:endParaRPr sz="22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C8CA"/>
              </a:buClr>
              <a:buSzPts val="2200"/>
              <a:buFont typeface="Arial"/>
              <a:buChar char="•"/>
            </a:pPr>
            <a:r>
              <a:rPr lang="nl-NL" sz="2200" dirty="0" err="1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Societal</a:t>
            </a:r>
            <a:r>
              <a:rPr lang="nl-NL" sz="2200" dirty="0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 impact </a:t>
            </a:r>
            <a:endParaRPr sz="22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8CA"/>
              </a:buClr>
              <a:buSzPts val="2200"/>
              <a:buFont typeface="Arial"/>
              <a:buChar char="•"/>
            </a:pPr>
            <a:r>
              <a:rPr lang="nl-NL" sz="2200" dirty="0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Recovery </a:t>
            </a:r>
            <a:endParaRPr sz="22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8CA"/>
              </a:buClr>
              <a:buSzPts val="2200"/>
              <a:buFont typeface="Arial"/>
              <a:buChar char="•"/>
            </a:pPr>
            <a:r>
              <a:rPr lang="nl-NL" sz="2200" dirty="0" err="1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</a:rPr>
              <a:t>Lessons</a:t>
            </a:r>
            <a:endParaRPr lang="nl-NL" sz="22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8CA"/>
              </a:buClr>
              <a:buSzPts val="2200"/>
              <a:buFont typeface="Arial"/>
              <a:buChar char="•"/>
            </a:pPr>
            <a:endParaRPr lang="nl-NL" sz="22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8CA"/>
              </a:buClr>
              <a:buSzPts val="2200"/>
              <a:buFont typeface="Arial"/>
              <a:buChar char="•"/>
            </a:pPr>
            <a:endParaRPr lang="nl-NL" sz="22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8CA"/>
              </a:buClr>
              <a:buSzPts val="2200"/>
              <a:buFont typeface="Arial"/>
              <a:buChar char="•"/>
            </a:pPr>
            <a:endParaRPr lang="nl-NL" sz="22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8CA"/>
              </a:buClr>
              <a:buSzPts val="2200"/>
              <a:buFont typeface="Arial"/>
              <a:buChar char="•"/>
            </a:pPr>
            <a:endParaRPr lang="nl-NL" sz="22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8CA"/>
              </a:buClr>
              <a:buSzPts val="2200"/>
              <a:buFont typeface="Arial"/>
              <a:buChar char="•"/>
            </a:pPr>
            <a:r>
              <a:rPr lang="en-US" sz="1800" dirty="0">
                <a:solidFill>
                  <a:srgbClr val="99C8CA"/>
                </a:solidFill>
                <a:latin typeface="GT Haptik" pitchFamily="2" charset="77"/>
                <a:ea typeface="Arial"/>
                <a:cs typeface="Arial"/>
                <a:sym typeface="Arial"/>
                <a:hlinkClick r:id="rId3"/>
              </a:rPr>
              <a:t>https://en.kennisplatformleefbaar.nl/stand-van-kennis-2021</a:t>
            </a:r>
            <a:endParaRPr lang="en-US" sz="18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8CA"/>
              </a:buClr>
              <a:buSzPts val="2200"/>
              <a:buFont typeface="Arial"/>
              <a:buChar char="•"/>
            </a:pPr>
            <a:endParaRPr sz="1800" dirty="0">
              <a:solidFill>
                <a:srgbClr val="99C8CA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200" dirty="0">
              <a:solidFill>
                <a:srgbClr val="99C8C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200" dirty="0">
              <a:solidFill>
                <a:srgbClr val="99C8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118f74ef3a3_0_185"/>
          <p:cNvSpPr/>
          <p:nvPr/>
        </p:nvSpPr>
        <p:spPr>
          <a:xfrm>
            <a:off x="0" y="-25753"/>
            <a:ext cx="12192000" cy="205800"/>
          </a:xfrm>
          <a:prstGeom prst="rect">
            <a:avLst/>
          </a:prstGeom>
          <a:solidFill>
            <a:srgbClr val="99C8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9C8C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118f74ef3a3_0_185"/>
          <p:cNvSpPr/>
          <p:nvPr/>
        </p:nvSpPr>
        <p:spPr>
          <a:xfrm>
            <a:off x="0" y="6699816"/>
            <a:ext cx="12192000" cy="205800"/>
          </a:xfrm>
          <a:prstGeom prst="rect">
            <a:avLst/>
          </a:prstGeom>
          <a:solidFill>
            <a:srgbClr val="99C8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118f74ef3a3_0_1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4061" y="3177179"/>
            <a:ext cx="2784324" cy="326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4f32ac41d_0_5"/>
          <p:cNvSpPr txBox="1">
            <a:spLocks noGrp="1"/>
          </p:cNvSpPr>
          <p:nvPr>
            <p:ph type="title"/>
          </p:nvPr>
        </p:nvSpPr>
        <p:spPr>
          <a:xfrm>
            <a:off x="838200" y="88797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8CA"/>
              </a:buClr>
              <a:buSzPts val="4400"/>
              <a:buFont typeface="Arial"/>
              <a:buNone/>
            </a:pPr>
            <a:r>
              <a:rPr lang="nl-NL" dirty="0">
                <a:solidFill>
                  <a:srgbClr val="99C8CA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Setting </a:t>
            </a:r>
            <a:r>
              <a:rPr lang="nl-NL" dirty="0" err="1">
                <a:solidFill>
                  <a:srgbClr val="99C8CA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the</a:t>
            </a:r>
            <a:r>
              <a:rPr lang="nl-NL" dirty="0">
                <a:solidFill>
                  <a:srgbClr val="99C8CA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scene </a:t>
            </a:r>
            <a:endParaRPr dirty="0"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  <p:sp>
        <p:nvSpPr>
          <p:cNvPr id="122" name="Google Shape;122;g144f32ac41d_0_5"/>
          <p:cNvSpPr/>
          <p:nvPr/>
        </p:nvSpPr>
        <p:spPr>
          <a:xfrm>
            <a:off x="0" y="-25753"/>
            <a:ext cx="12192000" cy="205800"/>
          </a:xfrm>
          <a:prstGeom prst="rect">
            <a:avLst/>
          </a:prstGeom>
          <a:solidFill>
            <a:srgbClr val="99C8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9C8C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144f32ac41d_0_5"/>
          <p:cNvSpPr/>
          <p:nvPr/>
        </p:nvSpPr>
        <p:spPr>
          <a:xfrm>
            <a:off x="0" y="6699816"/>
            <a:ext cx="12192000" cy="205800"/>
          </a:xfrm>
          <a:prstGeom prst="rect">
            <a:avLst/>
          </a:prstGeom>
          <a:solidFill>
            <a:srgbClr val="99C8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g144f32ac41d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6" y="2213677"/>
            <a:ext cx="4493169" cy="336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144f32ac41d_0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125" y="2213677"/>
            <a:ext cx="5052749" cy="33698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144f32ac41d_0_5"/>
          <p:cNvSpPr txBox="1"/>
          <p:nvPr/>
        </p:nvSpPr>
        <p:spPr>
          <a:xfrm>
            <a:off x="838211" y="5690324"/>
            <a:ext cx="36000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l-NL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2009: Artwork celebrating the 50 years of gas extraction in the Province of Groningen</a:t>
            </a:r>
            <a:r>
              <a:rPr lang="nl-NL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144f32ac41d_0_5"/>
          <p:cNvSpPr txBox="1"/>
          <p:nvPr/>
        </p:nvSpPr>
        <p:spPr>
          <a:xfrm>
            <a:off x="6047125" y="5690323"/>
            <a:ext cx="36000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l-NL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2019: Artwork symbolising the negative impact of the gas extraction. 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8f74ef3a3_0_175"/>
          <p:cNvSpPr txBox="1">
            <a:spLocks noGrp="1"/>
          </p:cNvSpPr>
          <p:nvPr>
            <p:ph type="body" idx="1"/>
          </p:nvPr>
        </p:nvSpPr>
        <p:spPr>
          <a:xfrm>
            <a:off x="4965625" y="2101375"/>
            <a:ext cx="6787200" cy="51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A1B2"/>
              </a:buClr>
              <a:buSzPts val="2400"/>
              <a:buFont typeface="Arial"/>
              <a:buChar char="•"/>
            </a:pPr>
            <a:r>
              <a:rPr lang="nl-NL" sz="2400" dirty="0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The Groningen gas field</a:t>
            </a:r>
            <a:endParaRPr dirty="0"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A1B2"/>
              </a:buClr>
              <a:buSzPts val="2400"/>
              <a:buFont typeface="Arial"/>
              <a:buNone/>
            </a:pPr>
            <a:endParaRPr sz="2400" dirty="0">
              <a:solidFill>
                <a:srgbClr val="C0A1B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>
              <a:solidFill>
                <a:srgbClr val="C0A1B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A1B2"/>
              </a:buClr>
              <a:buSzPts val="2400"/>
              <a:buFont typeface="Arial"/>
              <a:buChar char="•"/>
            </a:pPr>
            <a:r>
              <a:rPr lang="nl-NL" sz="2400" dirty="0" err="1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Societal</a:t>
            </a:r>
            <a:r>
              <a:rPr lang="nl-NL" sz="2400" dirty="0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impact of </a:t>
            </a:r>
            <a:r>
              <a:rPr lang="nl-NL" sz="2400" dirty="0" err="1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the</a:t>
            </a:r>
            <a:r>
              <a:rPr lang="nl-NL" sz="2400" dirty="0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gas </a:t>
            </a:r>
            <a:r>
              <a:rPr lang="nl-NL" sz="2400" dirty="0" err="1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extraction</a:t>
            </a:r>
            <a:endParaRPr sz="2400" dirty="0">
              <a:solidFill>
                <a:srgbClr val="C0A1B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>
              <a:solidFill>
                <a:srgbClr val="C0A1B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>
              <a:solidFill>
                <a:srgbClr val="C0A1B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A1B2"/>
              </a:buClr>
              <a:buSzPts val="2400"/>
              <a:buFont typeface="Arial"/>
              <a:buChar char="•"/>
            </a:pPr>
            <a:r>
              <a:rPr lang="nl-NL" sz="2400" dirty="0" err="1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Lessons</a:t>
            </a:r>
            <a:r>
              <a:rPr lang="nl-NL" sz="2400" dirty="0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400" dirty="0" err="1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learned</a:t>
            </a:r>
            <a:r>
              <a:rPr lang="nl-NL" sz="2400" dirty="0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400" dirty="0" err="1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and</a:t>
            </a:r>
            <a:r>
              <a:rPr lang="nl-NL" sz="2400" dirty="0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400" dirty="0" err="1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challenges</a:t>
            </a:r>
            <a:r>
              <a:rPr lang="nl-NL" sz="2400" dirty="0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400" dirty="0" err="1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ahead</a:t>
            </a:r>
            <a:endParaRPr lang="nl-NL" sz="2400" dirty="0">
              <a:solidFill>
                <a:srgbClr val="C0A1B2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lvl="1" indent="-381000">
              <a:spcBef>
                <a:spcPts val="0"/>
              </a:spcBef>
              <a:buClr>
                <a:srgbClr val="C0A1B2"/>
              </a:buClr>
              <a:buSzPts val="2400"/>
            </a:pPr>
            <a:r>
              <a:rPr lang="nl-NL" sz="2000" dirty="0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The </a:t>
            </a:r>
            <a:r>
              <a:rPr lang="nl-NL" sz="2000" dirty="0" err="1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Parliamentary</a:t>
            </a:r>
            <a:r>
              <a:rPr lang="nl-NL" sz="2000" dirty="0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r>
              <a:rPr lang="nl-NL" sz="2000" dirty="0" err="1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Inquiry</a:t>
            </a:r>
            <a:r>
              <a:rPr lang="nl-NL" sz="2000" dirty="0">
                <a:solidFill>
                  <a:srgbClr val="C0A1B2"/>
                </a:solidFill>
                <a:latin typeface="GT Haptik" pitchFamily="2" charset="77"/>
                <a:ea typeface="Arial"/>
                <a:cs typeface="Arial"/>
                <a:sym typeface="Arial"/>
              </a:rPr>
              <a:t> </a:t>
            </a:r>
            <a:endParaRPr sz="1600" dirty="0">
              <a:solidFill>
                <a:srgbClr val="ACCB94"/>
              </a:solidFill>
              <a:latin typeface="GT Haptik" pitchFamily="2" charset="77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rgbClr val="ACCB94"/>
              </a:solidFill>
            </a:endParaRPr>
          </a:p>
        </p:txBody>
      </p:sp>
      <p:sp>
        <p:nvSpPr>
          <p:cNvPr id="133" name="Google Shape;133;g118f74ef3a3_0_175"/>
          <p:cNvSpPr/>
          <p:nvPr/>
        </p:nvSpPr>
        <p:spPr>
          <a:xfrm>
            <a:off x="0" y="364331"/>
            <a:ext cx="4157700" cy="6129300"/>
          </a:xfrm>
          <a:prstGeom prst="rect">
            <a:avLst/>
          </a:prstGeom>
          <a:solidFill>
            <a:srgbClr val="C0A1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118f74ef3a3_0_175"/>
          <p:cNvSpPr txBox="1">
            <a:spLocks noGrp="1"/>
          </p:cNvSpPr>
          <p:nvPr>
            <p:ph type="title"/>
          </p:nvPr>
        </p:nvSpPr>
        <p:spPr>
          <a:xfrm>
            <a:off x="149350" y="2030800"/>
            <a:ext cx="4008300" cy="27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nl-NL" sz="4800" b="1" dirty="0" err="1">
                <a:solidFill>
                  <a:schemeClr val="lt1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This</a:t>
            </a:r>
            <a:r>
              <a:rPr lang="nl-NL" sz="4800" b="1" dirty="0">
                <a:solidFill>
                  <a:schemeClr val="lt1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4800" b="1" dirty="0" err="1">
                <a:solidFill>
                  <a:schemeClr val="lt1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presentation</a:t>
            </a:r>
            <a:endParaRPr sz="4800" b="1" dirty="0"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ctrTitle"/>
          </p:nvPr>
        </p:nvSpPr>
        <p:spPr>
          <a:xfrm>
            <a:off x="1066800" y="261405"/>
            <a:ext cx="9144000" cy="978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6350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5000"/>
            </a:pPr>
            <a:r>
              <a:rPr lang="nl-NL" sz="5000" dirty="0" err="1">
                <a:solidFill>
                  <a:srgbClr val="808000"/>
                </a:solidFill>
                <a:highlight>
                  <a:srgbClr val="FFFFFF"/>
                </a:highlight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History</a:t>
            </a:r>
            <a:r>
              <a:rPr lang="nl-NL" sz="5000" dirty="0">
                <a:solidFill>
                  <a:srgbClr val="808000"/>
                </a:solidFill>
                <a:highlight>
                  <a:srgbClr val="FFFFFF"/>
                </a:highlight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5000" dirty="0" err="1">
                <a:solidFill>
                  <a:srgbClr val="808000"/>
                </a:solidFill>
                <a:highlight>
                  <a:srgbClr val="FFFFFF"/>
                </a:highlight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and</a:t>
            </a:r>
            <a:r>
              <a:rPr lang="nl-NL" sz="5000" dirty="0">
                <a:solidFill>
                  <a:srgbClr val="808000"/>
                </a:solidFill>
                <a:highlight>
                  <a:srgbClr val="FFFFFF"/>
                </a:highlight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5000" dirty="0" err="1">
                <a:solidFill>
                  <a:srgbClr val="808000"/>
                </a:solidFill>
                <a:highlight>
                  <a:srgbClr val="FFFFFF"/>
                </a:highlight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characteristics</a:t>
            </a:r>
            <a:endParaRPr sz="5000" dirty="0">
              <a:highlight>
                <a:srgbClr val="FFFFFF"/>
              </a:highlight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8850" y="1354430"/>
            <a:ext cx="6631444" cy="531379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/>
          <p:nvPr/>
        </p:nvSpPr>
        <p:spPr>
          <a:xfrm>
            <a:off x="5718600" y="6457800"/>
            <a:ext cx="211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Credit: NRC, 2022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>
            <a:spLocks noGrp="1"/>
          </p:cNvSpPr>
          <p:nvPr>
            <p:ph type="ctrTitle"/>
          </p:nvPr>
        </p:nvSpPr>
        <p:spPr>
          <a:xfrm>
            <a:off x="157150" y="234125"/>
            <a:ext cx="11630100" cy="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nl-NL" sz="54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History</a:t>
            </a:r>
            <a:r>
              <a:rPr lang="nl-NL" sz="54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54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and</a:t>
            </a:r>
            <a:r>
              <a:rPr lang="nl-NL" sz="5400" dirty="0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 </a:t>
            </a:r>
            <a:r>
              <a:rPr lang="nl-NL" sz="5400" dirty="0" err="1">
                <a:solidFill>
                  <a:srgbClr val="808000"/>
                </a:solidFill>
                <a:latin typeface="GT Super Text Medium" pitchFamily="2" charset="77"/>
                <a:ea typeface="Arial"/>
                <a:cs typeface="GT Super Text Medium" pitchFamily="2" charset="77"/>
                <a:sym typeface="Arial"/>
              </a:rPr>
              <a:t>characteristics</a:t>
            </a:r>
            <a:endParaRPr sz="5400" dirty="0">
              <a:latin typeface="GT Super Text Medium" pitchFamily="2" charset="77"/>
              <a:ea typeface="Arial"/>
              <a:cs typeface="GT Super Text Medium" pitchFamily="2" charset="77"/>
              <a:sym typeface="Arial"/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1124125" y="1189075"/>
            <a:ext cx="6900000" cy="5524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  <a:buFont typeface="Arial"/>
              <a:buChar char="●"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1959: The 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1"/>
                  </a:ext>
                </a:extLst>
              </a:rPr>
              <a:t>Groningen 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gas field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discovered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. </a:t>
            </a:r>
            <a:endParaRPr sz="1700" b="0" i="0" u="none" strike="noStrike" cap="none" dirty="0">
              <a:solidFill>
                <a:srgbClr val="000000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  <a:buFont typeface="Arial"/>
              <a:buChar char="●"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1963: start commercial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production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nl-NL" sz="2100" b="1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The Groningen field:</a:t>
            </a:r>
            <a:endParaRPr sz="2100" b="1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  <a:buFont typeface="Arial"/>
              <a:buChar char="●"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3 km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depth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, in a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porous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layer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of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sandstone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.</a:t>
            </a:r>
            <a:endParaRPr sz="1700" b="0" i="0" u="none" strike="noStrike" cap="none" dirty="0">
              <a:solidFill>
                <a:srgbClr val="000000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  <a:buFont typeface="Arial"/>
              <a:buChar char="●"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900 km² </a:t>
            </a:r>
            <a:endParaRPr sz="1700" b="0" i="0" u="none" strike="noStrike" cap="none" dirty="0">
              <a:solidFill>
                <a:srgbClr val="000000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  <a:buFont typeface="Arial"/>
              <a:buChar char="●"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2740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billion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m³ gas </a:t>
            </a:r>
            <a:endParaRPr sz="1700" b="0" i="0" u="none" strike="noStrike" cap="none" dirty="0">
              <a:solidFill>
                <a:srgbClr val="000000"/>
              </a:solidFill>
              <a:latin typeface="GT Haptik" pitchFamily="2" charset="77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  <a:buFont typeface="Arial"/>
              <a:buChar char="●"/>
            </a:pP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Top 10 gas fields - </a:t>
            </a:r>
            <a:r>
              <a:rPr lang="nl-NL" sz="2100" b="0" i="0" u="none" strike="noStrike" cap="none" dirty="0" err="1">
                <a:solidFill>
                  <a:srgbClr val="808000"/>
                </a:solidFill>
                <a:latin typeface="GT Haptik" pitchFamily="2" charset="77"/>
                <a:sym typeface="Arial"/>
              </a:rPr>
              <a:t>biggest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 of 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2"/>
                  </a:ext>
                </a:extLst>
              </a:rPr>
              <a:t>Europe</a:t>
            </a:r>
            <a:r>
              <a:rPr lang="nl-NL" sz="2100" b="0" i="0" u="none" strike="noStrike" cap="none" dirty="0">
                <a:solidFill>
                  <a:srgbClr val="808000"/>
                </a:solidFill>
                <a:latin typeface="GT Haptik" pitchFamily="2" charset="77"/>
                <a:sym typeface="Arial"/>
              </a:rPr>
              <a:t>.</a:t>
            </a:r>
            <a:endParaRPr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952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</a:pPr>
            <a:endParaRPr lang="nl-NL" sz="2100" dirty="0">
              <a:solidFill>
                <a:srgbClr val="808000"/>
              </a:solidFill>
              <a:latin typeface="GT Haptik" pitchFamily="2" charset="77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  <a:buFont typeface="Arial"/>
              <a:buChar char="●"/>
            </a:pPr>
            <a:r>
              <a:rPr lang="nl-NL" sz="2100" dirty="0">
                <a:solidFill>
                  <a:srgbClr val="808000"/>
                </a:solidFill>
                <a:latin typeface="GT Haptik" pitchFamily="2" charset="77"/>
              </a:rPr>
              <a:t>More </a:t>
            </a:r>
            <a:r>
              <a:rPr lang="nl-NL" sz="2100" dirty="0" err="1">
                <a:solidFill>
                  <a:srgbClr val="808000"/>
                </a:solidFill>
                <a:latin typeface="GT Haptik" pitchFamily="2" charset="77"/>
              </a:rPr>
              <a:t>than</a:t>
            </a:r>
            <a:r>
              <a:rPr lang="nl-NL" sz="2100" dirty="0">
                <a:solidFill>
                  <a:srgbClr val="808000"/>
                </a:solidFill>
                <a:latin typeface="GT Haptik" pitchFamily="2" charset="77"/>
              </a:rPr>
              <a:t> 80% </a:t>
            </a:r>
            <a:r>
              <a:rPr lang="nl-NL" sz="2100" dirty="0" err="1">
                <a:solidFill>
                  <a:srgbClr val="808000"/>
                </a:solidFill>
                <a:latin typeface="GT Haptik" pitchFamily="2" charset="77"/>
              </a:rPr>
              <a:t>depleted</a:t>
            </a:r>
            <a:r>
              <a:rPr lang="nl-NL" sz="2100" dirty="0">
                <a:solidFill>
                  <a:srgbClr val="808000"/>
                </a:solidFill>
                <a:latin typeface="GT Haptik" pitchFamily="2" charset="77"/>
              </a:rPr>
              <a:t> (Shell, 2023)</a:t>
            </a:r>
            <a:endParaRPr lang="nl-NL"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952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</a:pPr>
            <a:endParaRPr lang="nl-NL" sz="2100" b="0" i="0" u="none" strike="noStrike" cap="none" dirty="0">
              <a:solidFill>
                <a:srgbClr val="808000"/>
              </a:solidFill>
              <a:latin typeface="GT Haptik" pitchFamily="2" charset="77"/>
              <a:sym typeface="Arial"/>
            </a:endParaRPr>
          </a:p>
          <a:p>
            <a:pPr marL="952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00"/>
              </a:buClr>
              <a:buSzPts val="2100"/>
            </a:pPr>
            <a:endParaRPr sz="1700" b="0" i="0" u="none" strike="noStrike" cap="none" dirty="0">
              <a:solidFill>
                <a:srgbClr val="000000"/>
              </a:solidFill>
              <a:latin typeface="GT Haptik" pitchFamily="2" charset="77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5624</TotalTime>
  <Words>1253</Words>
  <Application>Microsoft Macintosh PowerPoint</Application>
  <PresentationFormat>Widescreen</PresentationFormat>
  <Paragraphs>262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GT Haptik</vt:lpstr>
      <vt:lpstr>GT Super Text Medium</vt:lpstr>
      <vt:lpstr>Kantoorthema</vt:lpstr>
      <vt:lpstr>PowerPoint Presentation</vt:lpstr>
      <vt:lpstr>Earthquakes Europe’s gas field | Aardbevingen Groningen | Erdbeben Europas Gasfeld (dwarshuis.com) </vt:lpstr>
      <vt:lpstr>PowerPoint Presentation</vt:lpstr>
      <vt:lpstr>PowerPoint Presentation</vt:lpstr>
      <vt:lpstr>The Knowledge Platform</vt:lpstr>
      <vt:lpstr>Setting the scene </vt:lpstr>
      <vt:lpstr>This presentation</vt:lpstr>
      <vt:lpstr>History and characteristics</vt:lpstr>
      <vt:lpstr>History and characteristics</vt:lpstr>
      <vt:lpstr>History and characteristics</vt:lpstr>
      <vt:lpstr>PowerPoint Presentation</vt:lpstr>
      <vt:lpstr>PowerPoint Presentation</vt:lpstr>
      <vt:lpstr>Benefits and wealth </vt:lpstr>
      <vt:lpstr>Earthquakes and soil subsidence</vt:lpstr>
      <vt:lpstr>PowerPoint Presentation</vt:lpstr>
      <vt:lpstr>Damages, unsafety and controversy </vt:lpstr>
      <vt:lpstr>PowerPoint Presentation</vt:lpstr>
      <vt:lpstr> Damages, unsafety and controversy</vt:lpstr>
      <vt:lpstr>PowerPoint Presentation</vt:lpstr>
      <vt:lpstr>Current situation </vt:lpstr>
      <vt:lpstr>PowerPoint Presentation</vt:lpstr>
      <vt:lpstr>PowerPoint Presentation</vt:lpstr>
      <vt:lpstr>PowerPoint Presentation</vt:lpstr>
      <vt:lpstr>PowerPoint Presentation</vt:lpstr>
      <vt:lpstr>The housing market and economic impact</vt:lpstr>
      <vt:lpstr>PowerPoint Presentation</vt:lpstr>
      <vt:lpstr>PowerPoint Presentation</vt:lpstr>
      <vt:lpstr>Health and wellbeing</vt:lpstr>
      <vt:lpstr>Challenges ahead  and lessons learned</vt:lpstr>
      <vt:lpstr>PowerPoint Presentation</vt:lpstr>
      <vt:lpstr>Lessons learnt</vt:lpstr>
      <vt:lpstr>The Parliamentary Inquiry</vt:lpstr>
      <vt:lpstr>PowerPoint Presentation</vt:lpstr>
      <vt:lpstr>PowerPoint Presentation</vt:lpstr>
      <vt:lpstr>Vroagn?     Dank &amp; moi eem!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P. De Haas</dc:creator>
  <cp:lastModifiedBy>A.R. De Julio Pardo</cp:lastModifiedBy>
  <cp:revision>5</cp:revision>
  <dcterms:created xsi:type="dcterms:W3CDTF">2021-11-15T14:42:20Z</dcterms:created>
  <dcterms:modified xsi:type="dcterms:W3CDTF">2023-05-19T10:58:01Z</dcterms:modified>
</cp:coreProperties>
</file>