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0" r:id="rId2"/>
  </p:sldMasterIdLst>
  <p:notesMasterIdLst>
    <p:notesMasterId r:id="rId28"/>
  </p:notesMasterIdLst>
  <p:sldIdLst>
    <p:sldId id="256" r:id="rId3"/>
    <p:sldId id="257" r:id="rId4"/>
    <p:sldId id="258" r:id="rId5"/>
    <p:sldId id="259" r:id="rId6"/>
    <p:sldId id="260" r:id="rId7"/>
    <p:sldId id="261" r:id="rId8"/>
    <p:sldId id="28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Open Sans" pitchFamily="2"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gdncZSDOL6ov27XiLj1ljeJL6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p:scale>
          <a:sx n="114" d="100"/>
          <a:sy n="114" d="100"/>
        </p:scale>
        <p:origin x="92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8.xml"/><Relationship Id="rId4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01dca00f6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1" name="Google Shape;161;g101dca00f6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1dca00f6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101dca00f6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1dca00f6d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g101dca00f6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1dca00f6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1dca00f6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8" name="Google Shape;20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9" name="Google Shape;10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1dca00f6d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g101dca00f6d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1dca00f6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101dca00f6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01dca00f6d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g101dca00f6d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01dca00f6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g101dca00f6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1dca00f6d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g101dca00f6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7" name="Google Shape;13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497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74"/>
        <p:cNvGrpSpPr/>
        <p:nvPr/>
      </p:nvGrpSpPr>
      <p:grpSpPr>
        <a:xfrm>
          <a:off x="0" y="0"/>
          <a:ext cx="0" cy="0"/>
          <a:chOff x="0" y="0"/>
          <a:chExt cx="0" cy="0"/>
        </a:xfrm>
      </p:grpSpPr>
      <p:sp>
        <p:nvSpPr>
          <p:cNvPr id="75" name="Google Shape;75;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80"/>
        <p:cNvGrpSpPr/>
        <p:nvPr/>
      </p:nvGrpSpPr>
      <p:grpSpPr>
        <a:xfrm>
          <a:off x="0" y="0"/>
          <a:ext cx="0" cy="0"/>
          <a:chOff x="0" y="0"/>
          <a:chExt cx="0" cy="0"/>
        </a:xfrm>
      </p:grpSpPr>
      <p:sp>
        <p:nvSpPr>
          <p:cNvPr id="81" name="Google Shape;81;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23"/>
        <p:cNvGrpSpPr/>
        <p:nvPr/>
      </p:nvGrpSpPr>
      <p:grpSpPr>
        <a:xfrm>
          <a:off x="0" y="0"/>
          <a:ext cx="0" cy="0"/>
          <a:chOff x="0" y="0"/>
          <a:chExt cx="0" cy="0"/>
        </a:xfrm>
      </p:grpSpPr>
      <p:sp>
        <p:nvSpPr>
          <p:cNvPr id="24" name="Google Shape;24;p6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29"/>
        <p:cNvGrpSpPr/>
        <p:nvPr/>
      </p:nvGrpSpPr>
      <p:grpSpPr>
        <a:xfrm>
          <a:off x="0" y="0"/>
          <a:ext cx="0" cy="0"/>
          <a:chOff x="0" y="0"/>
          <a:chExt cx="0" cy="0"/>
        </a:xfrm>
      </p:grpSpPr>
      <p:sp>
        <p:nvSpPr>
          <p:cNvPr id="30" name="Google Shape;30;p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5"/>
        <p:cNvGrpSpPr/>
        <p:nvPr/>
      </p:nvGrpSpPr>
      <p:grpSpPr>
        <a:xfrm>
          <a:off x="0" y="0"/>
          <a:ext cx="0" cy="0"/>
          <a:chOff x="0" y="0"/>
          <a:chExt cx="0" cy="0"/>
        </a:xfrm>
      </p:grpSpPr>
      <p:sp>
        <p:nvSpPr>
          <p:cNvPr id="36" name="Google Shape;36;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42"/>
        <p:cNvGrpSpPr/>
        <p:nvPr/>
      </p:nvGrpSpPr>
      <p:grpSpPr>
        <a:xfrm>
          <a:off x="0" y="0"/>
          <a:ext cx="0" cy="0"/>
          <a:chOff x="0" y="0"/>
          <a:chExt cx="0" cy="0"/>
        </a:xfrm>
      </p:grpSpPr>
      <p:sp>
        <p:nvSpPr>
          <p:cNvPr id="43" name="Google Shape;43;p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51"/>
        <p:cNvGrpSpPr/>
        <p:nvPr/>
      </p:nvGrpSpPr>
      <p:grpSpPr>
        <a:xfrm>
          <a:off x="0" y="0"/>
          <a:ext cx="0" cy="0"/>
          <a:chOff x="0" y="0"/>
          <a:chExt cx="0" cy="0"/>
        </a:xfrm>
      </p:grpSpPr>
      <p:sp>
        <p:nvSpPr>
          <p:cNvPr id="52" name="Google Shape;52;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6"/>
        <p:cNvGrpSpPr/>
        <p:nvPr/>
      </p:nvGrpSpPr>
      <p:grpSpPr>
        <a:xfrm>
          <a:off x="0" y="0"/>
          <a:ext cx="0" cy="0"/>
          <a:chOff x="0" y="0"/>
          <a:chExt cx="0" cy="0"/>
        </a:xfrm>
      </p:grpSpPr>
      <p:sp>
        <p:nvSpPr>
          <p:cNvPr id="57" name="Google Shape;57;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60"/>
        <p:cNvGrpSpPr/>
        <p:nvPr/>
      </p:nvGrpSpPr>
      <p:grpSpPr>
        <a:xfrm>
          <a:off x="0" y="0"/>
          <a:ext cx="0" cy="0"/>
          <a:chOff x="0" y="0"/>
          <a:chExt cx="0" cy="0"/>
        </a:xfrm>
      </p:grpSpPr>
      <p:sp>
        <p:nvSpPr>
          <p:cNvPr id="61" name="Google Shape;61;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7"/>
        <p:cNvGrpSpPr/>
        <p:nvPr/>
      </p:nvGrpSpPr>
      <p:grpSpPr>
        <a:xfrm>
          <a:off x="0" y="0"/>
          <a:ext cx="0" cy="0"/>
          <a:chOff x="0" y="0"/>
          <a:chExt cx="0" cy="0"/>
        </a:xfrm>
      </p:grpSpPr>
      <p:sp>
        <p:nvSpPr>
          <p:cNvPr id="68" name="Google Shape;68;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6"/>
          <p:cNvSpPr>
            <a:spLocks noGrp="1"/>
          </p:cNvSpPr>
          <p:nvPr>
            <p:ph type="pic" idx="2"/>
          </p:nvPr>
        </p:nvSpPr>
        <p:spPr>
          <a:xfrm>
            <a:off x="5183188" y="987425"/>
            <a:ext cx="6172200" cy="4873625"/>
          </a:xfrm>
          <a:prstGeom prst="rect">
            <a:avLst/>
          </a:prstGeom>
          <a:noFill/>
          <a:ln>
            <a:noFill/>
          </a:ln>
        </p:spPr>
      </p:sp>
      <p:sp>
        <p:nvSpPr>
          <p:cNvPr id="70" name="Google Shape;70;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dirty="0"/>
          </a:p>
        </p:txBody>
      </p:sp>
      <p:sp>
        <p:nvSpPr>
          <p:cNvPr id="8" name="Google Shape;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hyperlink" Target="mailto:t.postmes@rug.nl"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mailto:n.a.busscher@rug.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482043" y="556974"/>
            <a:ext cx="4834014" cy="21318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nl-NL" sz="3200" dirty="0">
                <a:solidFill>
                  <a:schemeClr val="dk1"/>
                </a:solidFill>
                <a:latin typeface="Arial"/>
                <a:ea typeface="Arial"/>
                <a:cs typeface="Arial"/>
                <a:sym typeface="Arial"/>
              </a:rPr>
            </a:br>
            <a:r>
              <a:rPr lang="nl-NL" sz="3200" dirty="0">
                <a:solidFill>
                  <a:schemeClr val="dk1"/>
                </a:solidFill>
                <a:latin typeface="Arial"/>
                <a:ea typeface="Arial"/>
                <a:cs typeface="Arial"/>
                <a:sym typeface="Arial"/>
              </a:rPr>
              <a:t>De gevolgen van de gaswinning in Groningen – lessen van een ramp in slow motion </a:t>
            </a:r>
            <a:endParaRPr dirty="0">
              <a:latin typeface="Arial"/>
              <a:ea typeface="Arial"/>
              <a:cs typeface="Arial"/>
              <a:sym typeface="Arial"/>
            </a:endParaRPr>
          </a:p>
        </p:txBody>
      </p:sp>
      <p:sp>
        <p:nvSpPr>
          <p:cNvPr id="91" name="Google Shape;91;p1"/>
          <p:cNvSpPr txBox="1">
            <a:spLocks noGrp="1"/>
          </p:cNvSpPr>
          <p:nvPr>
            <p:ph type="subTitle" idx="1"/>
          </p:nvPr>
        </p:nvSpPr>
        <p:spPr>
          <a:xfrm>
            <a:off x="482052" y="2862010"/>
            <a:ext cx="4492500" cy="2710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400"/>
              <a:buNone/>
            </a:pPr>
            <a:endParaRPr sz="14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nl-NL" sz="1400">
                <a:solidFill>
                  <a:schemeClr val="dk1"/>
                </a:solidFill>
                <a:latin typeface="Arial"/>
                <a:ea typeface="Arial"/>
                <a:cs typeface="Arial"/>
                <a:sym typeface="Arial"/>
              </a:rPr>
              <a:t>Kennissessie ‘Gezondheidscrises en het belang van de dialoog’</a:t>
            </a:r>
            <a:endParaRPr/>
          </a:p>
          <a:p>
            <a:pPr marL="0" lvl="0" indent="0" algn="l" rtl="0">
              <a:lnSpc>
                <a:spcPct val="90000"/>
              </a:lnSpc>
              <a:spcBef>
                <a:spcPts val="0"/>
              </a:spcBef>
              <a:spcAft>
                <a:spcPts val="0"/>
              </a:spcAft>
              <a:buClr>
                <a:schemeClr val="dk1"/>
              </a:buClr>
              <a:buSzPts val="1400"/>
              <a:buNone/>
            </a:pPr>
            <a:endParaRPr sz="14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nl-NL" sz="1400">
                <a:solidFill>
                  <a:schemeClr val="dk1"/>
                </a:solidFill>
                <a:latin typeface="Arial"/>
                <a:ea typeface="Arial"/>
                <a:cs typeface="Arial"/>
                <a:sym typeface="Arial"/>
              </a:rPr>
              <a:t>17 november 2021</a:t>
            </a:r>
            <a:endParaRPr sz="1400">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endParaRPr sz="14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endParaRPr sz="14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endParaRPr sz="14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400"/>
              <a:buNone/>
            </a:pPr>
            <a:r>
              <a:rPr lang="nl-NL" sz="1400">
                <a:solidFill>
                  <a:schemeClr val="dk1"/>
                </a:solidFill>
                <a:latin typeface="Arial"/>
                <a:ea typeface="Arial"/>
                <a:cs typeface="Arial"/>
                <a:sym typeface="Arial"/>
              </a:rPr>
              <a:t>Prof. Tom Postmes &amp; Dr. Nienke Busscher</a:t>
            </a:r>
            <a:endParaRPr sz="140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lt1"/>
              </a:buClr>
              <a:buSzPts val="1400"/>
              <a:buNone/>
            </a:pPr>
            <a:endParaRPr sz="1400">
              <a:solidFill>
                <a:schemeClr val="dk1"/>
              </a:solidFill>
              <a:latin typeface="Arial"/>
              <a:ea typeface="Arial"/>
              <a:cs typeface="Arial"/>
              <a:sym typeface="Arial"/>
            </a:endParaRPr>
          </a:p>
        </p:txBody>
      </p:sp>
      <p:sp>
        <p:nvSpPr>
          <p:cNvPr id="92" name="Google Shape;92;p1"/>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 name="Google Shape;94;p1"/>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6" name="Google Shape;96;p1"/>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1"/>
          <p:cNvSpPr/>
          <p:nvPr/>
        </p:nvSpPr>
        <p:spPr>
          <a:xfrm>
            <a:off x="1653162" y="47056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 name="Google Shape;98;p1"/>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0" name="Google Shape;100;p1" descr="Afbeelding met tekst, teken, buiten, donker&#10;&#10;Automatisch gegenereerde beschrijving"/>
          <p:cNvPicPr preferRelativeResize="0"/>
          <p:nvPr/>
        </p:nvPicPr>
        <p:blipFill rotWithShape="1">
          <a:blip r:embed="rId3">
            <a:alphaModFix/>
          </a:blip>
          <a:srcRect/>
          <a:stretch/>
        </p:blipFill>
        <p:spPr>
          <a:xfrm>
            <a:off x="6050061" y="1004996"/>
            <a:ext cx="950415" cy="540754"/>
          </a:xfrm>
          <a:prstGeom prst="rect">
            <a:avLst/>
          </a:prstGeom>
          <a:noFill/>
          <a:ln>
            <a:noFill/>
          </a:ln>
        </p:spPr>
      </p:pic>
      <p:sp>
        <p:nvSpPr>
          <p:cNvPr id="101" name="Google Shape;101;p1"/>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3" name="Google Shape;103;p1"/>
          <p:cNvPicPr preferRelativeResize="0"/>
          <p:nvPr/>
        </p:nvPicPr>
        <p:blipFill rotWithShape="1">
          <a:blip r:embed="rId4">
            <a:alphaModFix/>
          </a:blip>
          <a:srcRect/>
          <a:stretch/>
        </p:blipFill>
        <p:spPr>
          <a:xfrm>
            <a:off x="2202945" y="5745362"/>
            <a:ext cx="3181546" cy="938556"/>
          </a:xfrm>
          <a:prstGeom prst="rect">
            <a:avLst/>
          </a:prstGeom>
          <a:noFill/>
          <a:ln>
            <a:noFill/>
          </a:ln>
        </p:spPr>
      </p:pic>
      <p:pic>
        <p:nvPicPr>
          <p:cNvPr id="104" name="Google Shape;104;p1"/>
          <p:cNvPicPr preferRelativeResize="0"/>
          <p:nvPr/>
        </p:nvPicPr>
        <p:blipFill rotWithShape="1">
          <a:blip r:embed="rId5">
            <a:alphaModFix/>
          </a:blip>
          <a:srcRect/>
          <a:stretch/>
        </p:blipFill>
        <p:spPr>
          <a:xfrm>
            <a:off x="6115712" y="3787222"/>
            <a:ext cx="2197266" cy="565796"/>
          </a:xfrm>
          <a:prstGeom prst="rect">
            <a:avLst/>
          </a:prstGeom>
          <a:noFill/>
          <a:ln>
            <a:noFill/>
          </a:ln>
        </p:spPr>
      </p:pic>
      <p:pic>
        <p:nvPicPr>
          <p:cNvPr id="105" name="Google Shape;105;p1" descr="Afbeelding met tekst&#10;&#10;Automatisch gegenereerde beschrijving"/>
          <p:cNvPicPr preferRelativeResize="0"/>
          <p:nvPr/>
        </p:nvPicPr>
        <p:blipFill rotWithShape="1">
          <a:blip r:embed="rId6">
            <a:alphaModFix/>
          </a:blip>
          <a:srcRect/>
          <a:stretch/>
        </p:blipFill>
        <p:spPr>
          <a:xfrm>
            <a:off x="9840303" y="794423"/>
            <a:ext cx="1356091" cy="1139571"/>
          </a:xfrm>
          <a:prstGeom prst="rect">
            <a:avLst/>
          </a:prstGeom>
          <a:noFill/>
          <a:ln>
            <a:noFill/>
          </a:ln>
        </p:spPr>
      </p:pic>
      <p:pic>
        <p:nvPicPr>
          <p:cNvPr id="106" name="Google Shape;106;p1"/>
          <p:cNvPicPr preferRelativeResize="0"/>
          <p:nvPr/>
        </p:nvPicPr>
        <p:blipFill rotWithShape="1">
          <a:blip r:embed="rId7">
            <a:alphaModFix/>
          </a:blip>
          <a:srcRect/>
          <a:stretch/>
        </p:blipFill>
        <p:spPr>
          <a:xfrm>
            <a:off x="9840303" y="5750076"/>
            <a:ext cx="2035729" cy="31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F7CFC1"/>
        </a:solidFill>
        <a:effectLst/>
      </p:bgPr>
    </p:bg>
    <p:spTree>
      <p:nvGrpSpPr>
        <p:cNvPr id="1" name="Shape 162"/>
        <p:cNvGrpSpPr/>
        <p:nvPr/>
      </p:nvGrpSpPr>
      <p:grpSpPr>
        <a:xfrm>
          <a:off x="0" y="0"/>
          <a:ext cx="0" cy="0"/>
          <a:chOff x="0" y="0"/>
          <a:chExt cx="0" cy="0"/>
        </a:xfrm>
      </p:grpSpPr>
      <p:sp>
        <p:nvSpPr>
          <p:cNvPr id="163" name="Google Shape;163;g101dca00f6d_0_10"/>
          <p:cNvSpPr txBox="1">
            <a:spLocks noGrp="1"/>
          </p:cNvSpPr>
          <p:nvPr>
            <p:ph type="ctrTitle"/>
          </p:nvPr>
        </p:nvSpPr>
        <p:spPr>
          <a:xfrm>
            <a:off x="1090611" y="708024"/>
            <a:ext cx="95775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2400" b="1">
                <a:latin typeface="Arial"/>
                <a:ea typeface="Arial"/>
                <a:cs typeface="Arial"/>
                <a:sym typeface="Arial"/>
              </a:rPr>
              <a:t>Inzicht in Impact</a:t>
            </a:r>
            <a:br>
              <a:rPr lang="nl-NL" sz="2400" b="1">
                <a:latin typeface="Arial"/>
                <a:ea typeface="Arial"/>
                <a:cs typeface="Arial"/>
                <a:sym typeface="Arial"/>
              </a:rPr>
            </a:br>
            <a:r>
              <a:rPr lang="nl-NL" sz="2400">
                <a:latin typeface="Arial"/>
                <a:ea typeface="Arial"/>
                <a:cs typeface="Arial"/>
                <a:sym typeface="Arial"/>
              </a:rPr>
              <a:t>Gevolgen van gaswinning voor de bewoners van Groningen</a:t>
            </a:r>
            <a:endParaRPr sz="2400">
              <a:latin typeface="Arial"/>
              <a:ea typeface="Arial"/>
              <a:cs typeface="Arial"/>
              <a:sym typeface="Arial"/>
            </a:endParaRPr>
          </a:p>
        </p:txBody>
      </p:sp>
      <p:sp>
        <p:nvSpPr>
          <p:cNvPr id="164" name="Google Shape;164;g101dca00f6d_0_10"/>
          <p:cNvSpPr txBox="1">
            <a:spLocks noGrp="1"/>
          </p:cNvSpPr>
          <p:nvPr>
            <p:ph type="subTitle" idx="1"/>
          </p:nvPr>
        </p:nvSpPr>
        <p:spPr>
          <a:xfrm>
            <a:off x="1090611" y="2019300"/>
            <a:ext cx="9577500" cy="4019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ct val="133333"/>
              <a:buNone/>
            </a:pPr>
            <a:r>
              <a:rPr lang="nl-NL" sz="1800" b="1">
                <a:latin typeface="Arial"/>
                <a:ea typeface="Arial"/>
                <a:cs typeface="Arial"/>
                <a:sym typeface="Arial"/>
              </a:rPr>
              <a:t>Thema’s uit de literatuurstudie o.b.v. “Social Impact Assessment”:</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Bestuur, beleid en communicatie</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Woningmarkt en economische ontwikkelingen</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Gezondheid en welzijn</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Beleving van veiligheid, versterking, schadeafhandeling en vertrouwen</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Cultuur, identiteit en binding</a:t>
            </a:r>
            <a:endParaRPr/>
          </a:p>
          <a:p>
            <a:pPr marL="342900" lvl="0" indent="-331470" algn="l" rtl="0">
              <a:lnSpc>
                <a:spcPct val="90000"/>
              </a:lnSpc>
              <a:spcBef>
                <a:spcPts val="1000"/>
              </a:spcBef>
              <a:spcAft>
                <a:spcPts val="0"/>
              </a:spcAft>
              <a:buClr>
                <a:schemeClr val="dk1"/>
              </a:buClr>
              <a:buSzPct val="150000"/>
              <a:buFont typeface="Arial"/>
              <a:buAutoNum type="arabicPeriod"/>
            </a:pPr>
            <a:r>
              <a:rPr lang="nl-NL" sz="1600">
                <a:latin typeface="Arial"/>
                <a:ea typeface="Arial"/>
                <a:cs typeface="Arial"/>
                <a:sym typeface="Arial"/>
              </a:rPr>
              <a:t>Leefbaarheid en leefomgeving</a:t>
            </a:r>
            <a:endParaRPr/>
          </a:p>
          <a:p>
            <a:pPr marL="342900" lvl="0" indent="-190500" algn="l" rtl="0">
              <a:lnSpc>
                <a:spcPct val="90000"/>
              </a:lnSpc>
              <a:spcBef>
                <a:spcPts val="1000"/>
              </a:spcBef>
              <a:spcAft>
                <a:spcPts val="0"/>
              </a:spcAft>
              <a:buClr>
                <a:schemeClr val="dk1"/>
              </a:buClr>
              <a:buSzPct val="150000"/>
              <a:buFont typeface="Arial"/>
              <a:buNone/>
            </a:pPr>
            <a:endParaRPr sz="1600">
              <a:latin typeface="Arial"/>
              <a:ea typeface="Arial"/>
              <a:cs typeface="Arial"/>
              <a:sym typeface="Arial"/>
            </a:endParaRPr>
          </a:p>
          <a:p>
            <a:pPr marL="0" lvl="0" indent="0" algn="l" rtl="0">
              <a:lnSpc>
                <a:spcPct val="90000"/>
              </a:lnSpc>
              <a:spcBef>
                <a:spcPts val="1000"/>
              </a:spcBef>
              <a:spcAft>
                <a:spcPts val="0"/>
              </a:spcAft>
              <a:buClr>
                <a:schemeClr val="dk1"/>
              </a:buClr>
              <a:buSzPct val="150000"/>
              <a:buNone/>
            </a:pPr>
            <a:endParaRPr sz="1600" i="1">
              <a:latin typeface="Arial"/>
              <a:ea typeface="Arial"/>
              <a:cs typeface="Arial"/>
              <a:sym typeface="Arial"/>
            </a:endParaRPr>
          </a:p>
          <a:p>
            <a:pPr marL="342900" lvl="0" indent="-190500" algn="l" rtl="0">
              <a:lnSpc>
                <a:spcPct val="90000"/>
              </a:lnSpc>
              <a:spcBef>
                <a:spcPts val="1000"/>
              </a:spcBef>
              <a:spcAft>
                <a:spcPts val="0"/>
              </a:spcAft>
              <a:buClr>
                <a:schemeClr val="dk1"/>
              </a:buClr>
              <a:buSzPct val="150000"/>
              <a:buFont typeface="Arial"/>
              <a:buNone/>
            </a:pPr>
            <a:endParaRPr sz="1600">
              <a:latin typeface="Arial"/>
              <a:ea typeface="Arial"/>
              <a:cs typeface="Arial"/>
              <a:sym typeface="Arial"/>
            </a:endParaRPr>
          </a:p>
          <a:p>
            <a:pPr marL="342900" lvl="0" indent="-190500" algn="l" rtl="0">
              <a:lnSpc>
                <a:spcPct val="90000"/>
              </a:lnSpc>
              <a:spcBef>
                <a:spcPts val="1000"/>
              </a:spcBef>
              <a:spcAft>
                <a:spcPts val="0"/>
              </a:spcAft>
              <a:buClr>
                <a:schemeClr val="dk1"/>
              </a:buClr>
              <a:buSzPct val="150000"/>
              <a:buFont typeface="Arial"/>
              <a:buNone/>
            </a:pPr>
            <a:endParaRPr sz="1600">
              <a:latin typeface="Arial"/>
              <a:ea typeface="Arial"/>
              <a:cs typeface="Arial"/>
              <a:sym typeface="Arial"/>
            </a:endParaRPr>
          </a:p>
          <a:p>
            <a:pPr marL="342900" lvl="0" indent="-190500" algn="l" rtl="0">
              <a:lnSpc>
                <a:spcPct val="90000"/>
              </a:lnSpc>
              <a:spcBef>
                <a:spcPts val="1000"/>
              </a:spcBef>
              <a:spcAft>
                <a:spcPts val="0"/>
              </a:spcAft>
              <a:buClr>
                <a:schemeClr val="dk1"/>
              </a:buClr>
              <a:buSzPct val="150000"/>
              <a:buFont typeface="Arial"/>
              <a:buNone/>
            </a:pPr>
            <a:endParaRPr sz="1600">
              <a:latin typeface="Arial"/>
              <a:ea typeface="Arial"/>
              <a:cs typeface="Arial"/>
              <a:sym typeface="Arial"/>
            </a:endParaRPr>
          </a:p>
        </p:txBody>
      </p:sp>
      <p:pic>
        <p:nvPicPr>
          <p:cNvPr id="165" name="Google Shape;165;g101dca00f6d_0_10"/>
          <p:cNvPicPr preferRelativeResize="0"/>
          <p:nvPr/>
        </p:nvPicPr>
        <p:blipFill rotWithShape="1">
          <a:blip r:embed="rId3">
            <a:alphaModFix/>
          </a:blip>
          <a:srcRect/>
          <a:stretch/>
        </p:blipFill>
        <p:spPr>
          <a:xfrm>
            <a:off x="9308306" y="5841527"/>
            <a:ext cx="2719386" cy="799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rgbClr val="F7CFC1"/>
        </a:solidFill>
        <a:effectLst/>
      </p:bgPr>
    </p:bg>
    <p:spTree>
      <p:nvGrpSpPr>
        <p:cNvPr id="1" name="Shape 169"/>
        <p:cNvGrpSpPr/>
        <p:nvPr/>
      </p:nvGrpSpPr>
      <p:grpSpPr>
        <a:xfrm>
          <a:off x="0" y="0"/>
          <a:ext cx="0" cy="0"/>
          <a:chOff x="0" y="0"/>
          <a:chExt cx="0" cy="0"/>
        </a:xfrm>
      </p:grpSpPr>
      <p:sp>
        <p:nvSpPr>
          <p:cNvPr id="170" name="Google Shape;170;g101dca00f6d_0_18"/>
          <p:cNvSpPr txBox="1">
            <a:spLocks noGrp="1"/>
          </p:cNvSpPr>
          <p:nvPr>
            <p:ph type="ctrTitle"/>
          </p:nvPr>
        </p:nvSpPr>
        <p:spPr>
          <a:xfrm>
            <a:off x="1090611" y="708024"/>
            <a:ext cx="95775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2400" b="1">
                <a:latin typeface="Arial"/>
                <a:ea typeface="Arial"/>
                <a:cs typeface="Arial"/>
                <a:sym typeface="Arial"/>
              </a:rPr>
              <a:t>Inzicht in Impact</a:t>
            </a:r>
            <a:br>
              <a:rPr lang="nl-NL" sz="2400" b="1">
                <a:latin typeface="Arial"/>
                <a:ea typeface="Arial"/>
                <a:cs typeface="Arial"/>
                <a:sym typeface="Arial"/>
              </a:rPr>
            </a:br>
            <a:r>
              <a:rPr lang="nl-NL" sz="2400">
                <a:latin typeface="Arial"/>
                <a:ea typeface="Arial"/>
                <a:cs typeface="Arial"/>
                <a:sym typeface="Arial"/>
              </a:rPr>
              <a:t>Gevolgen van gaswinning voor de bewoners van Groningen</a:t>
            </a:r>
            <a:endParaRPr sz="2400">
              <a:latin typeface="Arial"/>
              <a:ea typeface="Arial"/>
              <a:cs typeface="Arial"/>
              <a:sym typeface="Arial"/>
            </a:endParaRPr>
          </a:p>
        </p:txBody>
      </p:sp>
      <p:sp>
        <p:nvSpPr>
          <p:cNvPr id="171" name="Google Shape;171;g101dca00f6d_0_18"/>
          <p:cNvSpPr txBox="1">
            <a:spLocks noGrp="1"/>
          </p:cNvSpPr>
          <p:nvPr>
            <p:ph type="subTitle" idx="1"/>
          </p:nvPr>
        </p:nvSpPr>
        <p:spPr>
          <a:xfrm>
            <a:off x="1090611" y="2019300"/>
            <a:ext cx="9577500" cy="4019400"/>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400"/>
              </a:spcBef>
              <a:spcAft>
                <a:spcPts val="0"/>
              </a:spcAft>
              <a:buNone/>
            </a:pPr>
            <a:r>
              <a:rPr lang="nl-NL" sz="1800">
                <a:latin typeface="Verdana"/>
                <a:ea typeface="Verdana"/>
                <a:cs typeface="Verdana"/>
                <a:sym typeface="Verdana"/>
              </a:rPr>
              <a:t>Literatuuroverzicht: overzicht kennislacunes (zie </a:t>
            </a:r>
            <a:r>
              <a:rPr lang="nl-NL" sz="1800">
                <a:solidFill>
                  <a:srgbClr val="0070C0"/>
                </a:solidFill>
                <a:latin typeface="Verdana"/>
                <a:ea typeface="Verdana"/>
                <a:cs typeface="Verdana"/>
                <a:sym typeface="Verdana"/>
              </a:rPr>
              <a:t>Busscher</a:t>
            </a:r>
            <a:r>
              <a:rPr lang="nl-NL" sz="1800" i="1">
                <a:solidFill>
                  <a:srgbClr val="0070C0"/>
                </a:solidFill>
                <a:latin typeface="Verdana"/>
                <a:ea typeface="Verdana"/>
                <a:cs typeface="Verdana"/>
                <a:sym typeface="Verdana"/>
              </a:rPr>
              <a:t> et al</a:t>
            </a:r>
            <a:r>
              <a:rPr lang="nl-NL" sz="1800">
                <a:solidFill>
                  <a:srgbClr val="0070C0"/>
                </a:solidFill>
                <a:latin typeface="Verdana"/>
                <a:ea typeface="Verdana"/>
                <a:cs typeface="Verdana"/>
                <a:sym typeface="Verdana"/>
              </a:rPr>
              <a:t>., 2020; Hupkes </a:t>
            </a:r>
            <a:r>
              <a:rPr lang="nl-NL" sz="1800" i="1">
                <a:solidFill>
                  <a:srgbClr val="0070C0"/>
                </a:solidFill>
                <a:latin typeface="Verdana"/>
                <a:ea typeface="Verdana"/>
                <a:cs typeface="Verdana"/>
                <a:sym typeface="Verdana"/>
              </a:rPr>
              <a:t>et al.,</a:t>
            </a:r>
            <a:r>
              <a:rPr lang="nl-NL" sz="1800">
                <a:solidFill>
                  <a:srgbClr val="0070C0"/>
                </a:solidFill>
                <a:latin typeface="Verdana"/>
                <a:ea typeface="Verdana"/>
                <a:cs typeface="Verdana"/>
                <a:sym typeface="Verdana"/>
              </a:rPr>
              <a:t> 2021</a:t>
            </a:r>
            <a:r>
              <a:rPr lang="nl-NL" sz="1800">
                <a:latin typeface="Verdana"/>
                <a:ea typeface="Verdana"/>
                <a:cs typeface="Verdana"/>
                <a:sym typeface="Verdana"/>
              </a:rPr>
              <a:t>)</a:t>
            </a:r>
            <a:endParaRPr sz="1800">
              <a:latin typeface="Verdana"/>
              <a:ea typeface="Verdana"/>
              <a:cs typeface="Verdana"/>
              <a:sym typeface="Verdana"/>
            </a:endParaRPr>
          </a:p>
          <a:p>
            <a:pPr marL="457200" lvl="0" indent="0" algn="l" rtl="0">
              <a:lnSpc>
                <a:spcPct val="115000"/>
              </a:lnSpc>
              <a:spcBef>
                <a:spcPts val="400"/>
              </a:spcBef>
              <a:spcAft>
                <a:spcPts val="0"/>
              </a:spcAft>
              <a:buNone/>
            </a:pPr>
            <a:endParaRPr sz="1800">
              <a:solidFill>
                <a:srgbClr val="57B897"/>
              </a:solidFill>
              <a:latin typeface="Arial"/>
              <a:ea typeface="Arial"/>
              <a:cs typeface="Arial"/>
              <a:sym typeface="Arial"/>
            </a:endParaRPr>
          </a:p>
          <a:p>
            <a:pPr marL="457200" lvl="0" indent="-558800" algn="l" rtl="0">
              <a:lnSpc>
                <a:spcPct val="115000"/>
              </a:lnSpc>
              <a:spcBef>
                <a:spcPts val="400"/>
              </a:spcBef>
              <a:spcAft>
                <a:spcPts val="0"/>
              </a:spcAft>
              <a:buSzPts val="2400"/>
              <a:buAutoNum type="arabicPeriod"/>
            </a:pPr>
            <a:r>
              <a:rPr lang="nl-NL" sz="1800">
                <a:latin typeface="Verdana"/>
                <a:ea typeface="Verdana"/>
                <a:cs typeface="Verdana"/>
                <a:sym typeface="Verdana"/>
              </a:rPr>
              <a:t>  Kennisopbouw onevenwichtig</a:t>
            </a:r>
            <a:endParaRPr sz="1800">
              <a:latin typeface="Verdana"/>
              <a:ea typeface="Verdana"/>
              <a:cs typeface="Verdana"/>
              <a:sym typeface="Verdana"/>
            </a:endParaRPr>
          </a:p>
          <a:p>
            <a:pPr marL="457200" lvl="0" indent="-558800" algn="l" rtl="0">
              <a:lnSpc>
                <a:spcPct val="115000"/>
              </a:lnSpc>
              <a:spcBef>
                <a:spcPts val="0"/>
              </a:spcBef>
              <a:spcAft>
                <a:spcPts val="0"/>
              </a:spcAft>
              <a:buSzPts val="2400"/>
              <a:buAutoNum type="arabicPeriod"/>
            </a:pPr>
            <a:r>
              <a:rPr lang="nl-NL" sz="1800">
                <a:latin typeface="Verdana"/>
                <a:ea typeface="Verdana"/>
                <a:cs typeface="Verdana"/>
                <a:sym typeface="Verdana"/>
              </a:rPr>
              <a:t>  Nieuwe omgang met kennis stimuleren</a:t>
            </a:r>
            <a:endParaRPr sz="1800">
              <a:latin typeface="Verdana"/>
              <a:ea typeface="Verdana"/>
              <a:cs typeface="Verdana"/>
              <a:sym typeface="Verdana"/>
            </a:endParaRPr>
          </a:p>
          <a:p>
            <a:pPr marL="457200" lvl="0" indent="-558800" algn="l" rtl="0">
              <a:lnSpc>
                <a:spcPct val="115000"/>
              </a:lnSpc>
              <a:spcBef>
                <a:spcPts val="0"/>
              </a:spcBef>
              <a:spcAft>
                <a:spcPts val="0"/>
              </a:spcAft>
              <a:buSzPts val="2400"/>
              <a:buAutoNum type="arabicPeriod"/>
            </a:pPr>
            <a:r>
              <a:rPr lang="nl-NL" sz="1800">
                <a:latin typeface="Verdana"/>
                <a:ea typeface="Verdana"/>
                <a:cs typeface="Verdana"/>
                <a:sym typeface="Verdana"/>
              </a:rPr>
              <a:t>  Co-creatie tussen overheden, bedrijven, burgers en wetenschappers </a:t>
            </a:r>
            <a:endParaRPr sz="1800">
              <a:latin typeface="Verdana"/>
              <a:ea typeface="Verdana"/>
              <a:cs typeface="Verdana"/>
              <a:sym typeface="Verdana"/>
            </a:endParaRPr>
          </a:p>
          <a:p>
            <a:pPr marL="0" lvl="0" indent="0" algn="l" rtl="0">
              <a:lnSpc>
                <a:spcPct val="90000"/>
              </a:lnSpc>
              <a:spcBef>
                <a:spcPts val="1000"/>
              </a:spcBef>
              <a:spcAft>
                <a:spcPts val="0"/>
              </a:spcAft>
              <a:buNone/>
            </a:pPr>
            <a:endParaRPr sz="1800" b="1">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1600" i="1">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a:latin typeface="Arial"/>
              <a:ea typeface="Arial"/>
              <a:cs typeface="Arial"/>
              <a:sym typeface="Arial"/>
            </a:endParaRPr>
          </a:p>
        </p:txBody>
      </p:sp>
      <p:pic>
        <p:nvPicPr>
          <p:cNvPr id="172" name="Google Shape;172;g101dca00f6d_0_18"/>
          <p:cNvPicPr preferRelativeResize="0"/>
          <p:nvPr/>
        </p:nvPicPr>
        <p:blipFill rotWithShape="1">
          <a:blip r:embed="rId3">
            <a:alphaModFix/>
          </a:blip>
          <a:srcRect/>
          <a:stretch/>
        </p:blipFill>
        <p:spPr>
          <a:xfrm>
            <a:off x="9308306" y="5841527"/>
            <a:ext cx="2719386" cy="799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176"/>
        <p:cNvGrpSpPr/>
        <p:nvPr/>
      </p:nvGrpSpPr>
      <p:grpSpPr>
        <a:xfrm>
          <a:off x="0" y="0"/>
          <a:ext cx="0" cy="0"/>
          <a:chOff x="0" y="0"/>
          <a:chExt cx="0" cy="0"/>
        </a:xfrm>
      </p:grpSpPr>
      <p:pic>
        <p:nvPicPr>
          <p:cNvPr id="177" name="Google Shape;177;p29"/>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178" name="Google Shape;178;p29"/>
          <p:cNvPicPr preferRelativeResize="0"/>
          <p:nvPr/>
        </p:nvPicPr>
        <p:blipFill rotWithShape="1">
          <a:blip r:embed="rId4">
            <a:alphaModFix/>
          </a:blip>
          <a:srcRect/>
          <a:stretch/>
        </p:blipFill>
        <p:spPr>
          <a:xfrm>
            <a:off x="0" y="-1270000"/>
            <a:ext cx="12192000" cy="812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182"/>
        <p:cNvGrpSpPr/>
        <p:nvPr/>
      </p:nvGrpSpPr>
      <p:grpSpPr>
        <a:xfrm>
          <a:off x="0" y="0"/>
          <a:ext cx="0" cy="0"/>
          <a:chOff x="0" y="0"/>
          <a:chExt cx="0" cy="0"/>
        </a:xfrm>
      </p:grpSpPr>
      <p:sp>
        <p:nvSpPr>
          <p:cNvPr id="183" name="Google Shape;183;g101dca00f6d_0_38"/>
          <p:cNvSpPr txBox="1">
            <a:spLocks noGrp="1"/>
          </p:cNvSpPr>
          <p:nvPr>
            <p:ph type="ctrTitle"/>
          </p:nvPr>
        </p:nvSpPr>
        <p:spPr>
          <a:xfrm>
            <a:off x="1090598" y="708024"/>
            <a:ext cx="11101500" cy="131127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nl-NL" sz="3600" b="1" dirty="0">
                <a:latin typeface="Arial"/>
                <a:ea typeface="Arial"/>
                <a:cs typeface="Arial"/>
                <a:sym typeface="Arial"/>
              </a:rPr>
              <a:t>Dialoog in het Groningse gaswinningsdossier:</a:t>
            </a:r>
            <a:br>
              <a:rPr lang="nl-NL" sz="3600" b="1" dirty="0">
                <a:latin typeface="Arial"/>
                <a:ea typeface="Arial"/>
                <a:cs typeface="Arial"/>
                <a:sym typeface="Arial"/>
              </a:rPr>
            </a:br>
            <a:r>
              <a:rPr lang="nl-NL" sz="3600" b="1" dirty="0">
                <a:latin typeface="Arial"/>
                <a:ea typeface="Arial"/>
                <a:cs typeface="Arial"/>
                <a:sym typeface="Arial"/>
              </a:rPr>
              <a:t>project BZK</a:t>
            </a:r>
            <a:endParaRPr sz="3600" dirty="0">
              <a:latin typeface="Arial"/>
              <a:ea typeface="Arial"/>
              <a:cs typeface="Arial"/>
              <a:sym typeface="Arial"/>
            </a:endParaRPr>
          </a:p>
        </p:txBody>
      </p:sp>
      <p:sp>
        <p:nvSpPr>
          <p:cNvPr id="184" name="Google Shape;184;g101dca00f6d_0_38"/>
          <p:cNvSpPr txBox="1">
            <a:spLocks noGrp="1"/>
          </p:cNvSpPr>
          <p:nvPr>
            <p:ph type="subTitle" idx="1"/>
          </p:nvPr>
        </p:nvSpPr>
        <p:spPr>
          <a:xfrm>
            <a:off x="1090611" y="2308302"/>
            <a:ext cx="9577500" cy="3730398"/>
          </a:xfrm>
          <a:prstGeom prst="rect">
            <a:avLst/>
          </a:prstGeom>
          <a:noFill/>
          <a:ln>
            <a:noFill/>
          </a:ln>
        </p:spPr>
        <p:txBody>
          <a:bodyPr spcFirstLastPara="1" wrap="square" lIns="91425" tIns="45700" rIns="91425" bIns="45700" anchor="t" anchorCtr="0">
            <a:normAutofit/>
          </a:bodyPr>
          <a:lstStyle/>
          <a:p>
            <a:pPr marL="457200" lvl="0" indent="0" algn="l" rtl="0">
              <a:lnSpc>
                <a:spcPct val="115000"/>
              </a:lnSpc>
              <a:spcBef>
                <a:spcPts val="400"/>
              </a:spcBef>
              <a:spcAft>
                <a:spcPts val="0"/>
              </a:spcAft>
              <a:buNone/>
            </a:pPr>
            <a:r>
              <a:rPr lang="nl-NL" sz="1800" dirty="0">
                <a:latin typeface="Verdana"/>
                <a:ea typeface="Verdana"/>
                <a:cs typeface="Verdana"/>
                <a:sym typeface="Verdana"/>
              </a:rPr>
              <a:t>3 niveaus </a:t>
            </a:r>
            <a:endParaRPr sz="1800" dirty="0">
              <a:latin typeface="Verdana"/>
              <a:ea typeface="Verdana"/>
              <a:cs typeface="Verdana"/>
              <a:sym typeface="Verdana"/>
            </a:endParaRPr>
          </a:p>
          <a:p>
            <a:pPr marL="457200" lvl="0" indent="0" algn="l" rtl="0">
              <a:lnSpc>
                <a:spcPct val="115000"/>
              </a:lnSpc>
              <a:spcBef>
                <a:spcPts val="400"/>
              </a:spcBef>
              <a:spcAft>
                <a:spcPts val="0"/>
              </a:spcAft>
              <a:buNone/>
            </a:pPr>
            <a:endParaRPr sz="1800" dirty="0">
              <a:latin typeface="Verdana"/>
              <a:ea typeface="Verdana"/>
              <a:cs typeface="Verdana"/>
              <a:sym typeface="Verdana"/>
            </a:endParaRPr>
          </a:p>
          <a:p>
            <a:pPr marL="457200" lvl="0" indent="-342900" algn="l" rtl="0">
              <a:lnSpc>
                <a:spcPct val="115000"/>
              </a:lnSpc>
              <a:spcBef>
                <a:spcPts val="400"/>
              </a:spcBef>
              <a:spcAft>
                <a:spcPts val="0"/>
              </a:spcAft>
              <a:buSzPts val="1800"/>
              <a:buFont typeface="Verdana"/>
              <a:buAutoNum type="arabicPeriod"/>
            </a:pPr>
            <a:r>
              <a:rPr lang="nl-NL" sz="1800" dirty="0">
                <a:latin typeface="Verdana"/>
                <a:ea typeface="Verdana"/>
                <a:cs typeface="Verdana"/>
                <a:sym typeface="Verdana"/>
              </a:rPr>
              <a:t>Bestuurlijk </a:t>
            </a:r>
            <a:endParaRPr sz="1800" dirty="0">
              <a:latin typeface="Verdana"/>
              <a:ea typeface="Verdana"/>
              <a:cs typeface="Verdana"/>
              <a:sym typeface="Verdana"/>
            </a:endParaRPr>
          </a:p>
          <a:p>
            <a:pPr marL="457200" lvl="0" indent="-342900" algn="l" rtl="0">
              <a:lnSpc>
                <a:spcPct val="115000"/>
              </a:lnSpc>
              <a:spcBef>
                <a:spcPts val="0"/>
              </a:spcBef>
              <a:spcAft>
                <a:spcPts val="0"/>
              </a:spcAft>
              <a:buSzPts val="1800"/>
              <a:buFont typeface="Verdana"/>
              <a:buAutoNum type="arabicPeriod"/>
            </a:pPr>
            <a:r>
              <a:rPr lang="nl-NL" sz="1800" dirty="0">
                <a:latin typeface="Verdana"/>
                <a:ea typeface="Verdana"/>
                <a:cs typeface="Verdana"/>
                <a:sym typeface="Verdana"/>
              </a:rPr>
              <a:t>Gebiedsgericht </a:t>
            </a:r>
            <a:endParaRPr sz="1800" dirty="0">
              <a:latin typeface="Verdana"/>
              <a:ea typeface="Verdana"/>
              <a:cs typeface="Verdana"/>
              <a:sym typeface="Verdana"/>
            </a:endParaRPr>
          </a:p>
          <a:p>
            <a:pPr marL="457200" lvl="0" indent="-342900" algn="l" rtl="0">
              <a:lnSpc>
                <a:spcPct val="115000"/>
              </a:lnSpc>
              <a:spcBef>
                <a:spcPts val="0"/>
              </a:spcBef>
              <a:spcAft>
                <a:spcPts val="0"/>
              </a:spcAft>
              <a:buSzPts val="1800"/>
              <a:buFont typeface="Verdana"/>
              <a:buAutoNum type="arabicPeriod"/>
            </a:pPr>
            <a:r>
              <a:rPr lang="nl-NL" sz="1800" dirty="0">
                <a:latin typeface="Verdana"/>
                <a:ea typeface="Verdana"/>
                <a:cs typeface="Verdana"/>
                <a:sym typeface="Verdana"/>
              </a:rPr>
              <a:t>1-op-1</a:t>
            </a:r>
            <a:endParaRPr sz="1800" dirty="0">
              <a:latin typeface="Verdana"/>
              <a:ea typeface="Verdana"/>
              <a:cs typeface="Verdana"/>
              <a:sym typeface="Verdana"/>
            </a:endParaRPr>
          </a:p>
          <a:p>
            <a:pPr marL="0" lvl="0" indent="0" algn="l" rtl="0">
              <a:lnSpc>
                <a:spcPct val="90000"/>
              </a:lnSpc>
              <a:spcBef>
                <a:spcPts val="1000"/>
              </a:spcBef>
              <a:spcAft>
                <a:spcPts val="0"/>
              </a:spcAft>
              <a:buNone/>
            </a:pPr>
            <a:endParaRPr sz="1800" b="1" dirty="0">
              <a:latin typeface="Arial"/>
              <a:ea typeface="Arial"/>
              <a:cs typeface="Arial"/>
              <a:sym typeface="Arial"/>
            </a:endParaRPr>
          </a:p>
          <a:p>
            <a:pPr marL="0" lvl="0" indent="0" algn="l" rtl="0">
              <a:lnSpc>
                <a:spcPct val="90000"/>
              </a:lnSpc>
              <a:spcBef>
                <a:spcPts val="1000"/>
              </a:spcBef>
              <a:spcAft>
                <a:spcPts val="0"/>
              </a:spcAft>
              <a:buNone/>
            </a:pPr>
            <a:r>
              <a:rPr lang="nl-NL" sz="1800" b="1" dirty="0">
                <a:latin typeface="Arial"/>
                <a:ea typeface="Arial"/>
                <a:cs typeface="Arial"/>
                <a:sym typeface="Arial"/>
              </a:rPr>
              <a:t>Op dit moment schiet dialoog tekort, met name op niveau 1 en 3</a:t>
            </a:r>
            <a:endParaRPr sz="1800" b="1"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1600" i="1"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p:txBody>
      </p:sp>
      <p:pic>
        <p:nvPicPr>
          <p:cNvPr id="185" name="Google Shape;185;g101dca00f6d_0_38"/>
          <p:cNvPicPr preferRelativeResize="0"/>
          <p:nvPr/>
        </p:nvPicPr>
        <p:blipFill rotWithShape="1">
          <a:blip r:embed="rId3">
            <a:alphaModFix/>
          </a:blip>
          <a:srcRect/>
          <a:stretch/>
        </p:blipFill>
        <p:spPr>
          <a:xfrm>
            <a:off x="9308306" y="5841527"/>
            <a:ext cx="2719386" cy="799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189"/>
        <p:cNvGrpSpPr/>
        <p:nvPr/>
      </p:nvGrpSpPr>
      <p:grpSpPr>
        <a:xfrm>
          <a:off x="0" y="0"/>
          <a:ext cx="0" cy="0"/>
          <a:chOff x="0" y="0"/>
          <a:chExt cx="0" cy="0"/>
        </a:xfrm>
      </p:grpSpPr>
      <p:sp>
        <p:nvSpPr>
          <p:cNvPr id="190" name="Google Shape;190;p33"/>
          <p:cNvSpPr txBox="1">
            <a:spLocks noGrp="1"/>
          </p:cNvSpPr>
          <p:nvPr>
            <p:ph type="subTitle" idx="1"/>
          </p:nvPr>
        </p:nvSpPr>
        <p:spPr>
          <a:xfrm>
            <a:off x="1090611" y="2500912"/>
            <a:ext cx="9577389" cy="222726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Clr>
                <a:schemeClr val="dk1"/>
              </a:buClr>
              <a:buSzPts val="2400"/>
              <a:buFont typeface="Arial"/>
              <a:buChar char="•"/>
            </a:pPr>
            <a:r>
              <a:rPr lang="nl-NL">
                <a:latin typeface="Arial"/>
                <a:ea typeface="Arial"/>
                <a:cs typeface="Arial"/>
                <a:sym typeface="Arial"/>
              </a:rPr>
              <a:t>Focus op materieel herste</a:t>
            </a: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pic>
        <p:nvPicPr>
          <p:cNvPr id="191" name="Google Shape;191;p33"/>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192" name="Google Shape;192;p33" descr="Afbeelding met binnen, venster, licht, donker&#10;&#10;Automatisch gegenereerde beschrijving"/>
          <p:cNvPicPr preferRelativeResize="0"/>
          <p:nvPr/>
        </p:nvPicPr>
        <p:blipFill rotWithShape="1">
          <a:blip r:embed="rId4">
            <a:alphaModFix/>
          </a:blip>
          <a:srcRect/>
          <a:stretch/>
        </p:blipFill>
        <p:spPr>
          <a:xfrm>
            <a:off x="0" y="0"/>
            <a:ext cx="5151119" cy="6858000"/>
          </a:xfrm>
          <a:prstGeom prst="rect">
            <a:avLst/>
          </a:prstGeom>
          <a:noFill/>
          <a:ln>
            <a:noFill/>
          </a:ln>
        </p:spPr>
      </p:pic>
      <p:sp>
        <p:nvSpPr>
          <p:cNvPr id="193" name="Google Shape;193;p33"/>
          <p:cNvSpPr txBox="1"/>
          <p:nvPr/>
        </p:nvSpPr>
        <p:spPr>
          <a:xfrm>
            <a:off x="5703376" y="921420"/>
            <a:ext cx="6324317" cy="492010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400"/>
              <a:buFont typeface="Arial"/>
              <a:buNone/>
            </a:pPr>
            <a:r>
              <a:rPr lang="nl-NL" sz="2000" b="1" dirty="0">
                <a:solidFill>
                  <a:schemeClr val="dk1"/>
                </a:solidFill>
              </a:rPr>
              <a:t>Bestuurlijke dialoog: ontwikkeling </a:t>
            </a:r>
            <a:endParaRPr dirty="0"/>
          </a:p>
          <a:p>
            <a:pPr marL="342900" marR="0" lvl="0" indent="-190500" algn="l" rtl="0">
              <a:lnSpc>
                <a:spcPct val="90000"/>
              </a:lnSpc>
              <a:spcBef>
                <a:spcPts val="1000"/>
              </a:spcBef>
              <a:spcAft>
                <a:spcPts val="0"/>
              </a:spcAft>
              <a:buClr>
                <a:schemeClr val="dk1"/>
              </a:buClr>
              <a:buSzPts val="2400"/>
              <a:buFont typeface="Arial"/>
              <a:buNone/>
            </a:pPr>
            <a:endParaRPr sz="1800" b="0" i="0" u="none" strike="noStrike" cap="none" dirty="0">
              <a:solidFill>
                <a:schemeClr val="dk1"/>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2400"/>
              <a:buFont typeface="Arial"/>
              <a:buChar char="•"/>
            </a:pPr>
            <a:r>
              <a:rPr lang="nl-NL" sz="2000" dirty="0">
                <a:solidFill>
                  <a:schemeClr val="dk1"/>
                </a:solidFill>
              </a:rPr>
              <a:t>Dialoogtafel (2014)</a:t>
            </a:r>
            <a:endParaRPr sz="2000" dirty="0">
              <a:solidFill>
                <a:schemeClr val="dk1"/>
              </a:solidFill>
            </a:endParaRPr>
          </a:p>
          <a:p>
            <a:pPr marL="342900" marR="0" lvl="0" indent="-190500" algn="l" rtl="0">
              <a:lnSpc>
                <a:spcPct val="90000"/>
              </a:lnSpc>
              <a:spcBef>
                <a:spcPts val="1000"/>
              </a:spcBef>
              <a:spcAft>
                <a:spcPts val="0"/>
              </a:spcAft>
              <a:buClr>
                <a:schemeClr val="dk1"/>
              </a:buClr>
              <a:buSzPts val="2400"/>
              <a:buFont typeface="Arial"/>
              <a:buNone/>
            </a:pPr>
            <a:endParaRPr sz="1800" dirty="0">
              <a:solidFill>
                <a:schemeClr val="dk1"/>
              </a:solidFill>
            </a:endParaRPr>
          </a:p>
          <a:p>
            <a:pPr marL="342900" marR="0" lvl="0" indent="-342900" algn="l" rtl="0">
              <a:lnSpc>
                <a:spcPct val="90000"/>
              </a:lnSpc>
              <a:spcBef>
                <a:spcPts val="1000"/>
              </a:spcBef>
              <a:spcAft>
                <a:spcPts val="0"/>
              </a:spcAft>
              <a:buClr>
                <a:schemeClr val="dk1"/>
              </a:buClr>
              <a:buSzPts val="2400"/>
              <a:buFont typeface="Arial"/>
              <a:buChar char="•"/>
            </a:pPr>
            <a:r>
              <a:rPr lang="nl-NL" sz="2000" dirty="0">
                <a:solidFill>
                  <a:schemeClr val="dk1"/>
                </a:solidFill>
              </a:rPr>
              <a:t>Nationaal Coördinator Groningen (2015) -</a:t>
            </a:r>
            <a:r>
              <a:rPr lang="nl-NL" sz="1800" dirty="0">
                <a:solidFill>
                  <a:schemeClr val="dk1"/>
                </a:solidFill>
              </a:rPr>
              <a:t> Bestuurlijke en maatschappelijke tafel </a:t>
            </a:r>
            <a:endParaRPr sz="1800" dirty="0">
              <a:solidFill>
                <a:schemeClr val="dk1"/>
              </a:solidFill>
            </a:endParaRPr>
          </a:p>
          <a:p>
            <a:pPr marL="457200" marR="0" lvl="0" indent="0" algn="l" rtl="0">
              <a:lnSpc>
                <a:spcPct val="90000"/>
              </a:lnSpc>
              <a:spcBef>
                <a:spcPts val="1000"/>
              </a:spcBef>
              <a:spcAft>
                <a:spcPts val="0"/>
              </a:spcAft>
              <a:buNone/>
            </a:pPr>
            <a:endParaRPr sz="1800" dirty="0">
              <a:solidFill>
                <a:schemeClr val="dk1"/>
              </a:solidFill>
            </a:endParaRPr>
          </a:p>
          <a:p>
            <a:pPr marL="342900" marR="0" lvl="0" indent="-304800" algn="l" rtl="0">
              <a:lnSpc>
                <a:spcPct val="90000"/>
              </a:lnSpc>
              <a:spcBef>
                <a:spcPts val="1000"/>
              </a:spcBef>
              <a:spcAft>
                <a:spcPts val="0"/>
              </a:spcAft>
              <a:buClr>
                <a:schemeClr val="dk1"/>
              </a:buClr>
              <a:buSzPts val="1800"/>
              <a:buChar char="•"/>
            </a:pPr>
            <a:r>
              <a:rPr lang="en-US" sz="2000" dirty="0" err="1">
                <a:solidFill>
                  <a:schemeClr val="dk1"/>
                </a:solidFill>
              </a:rPr>
              <a:t>Dit</a:t>
            </a:r>
            <a:r>
              <a:rPr lang="en-US" sz="2000" dirty="0">
                <a:solidFill>
                  <a:schemeClr val="dk1"/>
                </a:solidFill>
              </a:rPr>
              <a:t> moment: NCG, IMG, NPG, 2 </a:t>
            </a:r>
            <a:r>
              <a:rPr lang="en-US" sz="2000" dirty="0" err="1">
                <a:solidFill>
                  <a:schemeClr val="dk1"/>
                </a:solidFill>
              </a:rPr>
              <a:t>ministeries</a:t>
            </a:r>
            <a:r>
              <a:rPr lang="en-US" sz="2000" dirty="0">
                <a:solidFill>
                  <a:schemeClr val="dk1"/>
                </a:solidFill>
              </a:rPr>
              <a:t>, 6 </a:t>
            </a:r>
            <a:r>
              <a:rPr lang="en-US" sz="2000" dirty="0" err="1">
                <a:solidFill>
                  <a:schemeClr val="dk1"/>
                </a:solidFill>
              </a:rPr>
              <a:t>gemeenten</a:t>
            </a:r>
            <a:endParaRPr sz="2000" dirty="0">
              <a:solidFill>
                <a:schemeClr val="dk1"/>
              </a:solidFill>
            </a:endParaRPr>
          </a:p>
          <a:p>
            <a:pPr marL="0" marR="0" lvl="0" indent="0" algn="l" rtl="0">
              <a:lnSpc>
                <a:spcPct val="90000"/>
              </a:lnSpc>
              <a:spcBef>
                <a:spcPts val="1000"/>
              </a:spcBef>
              <a:spcAft>
                <a:spcPts val="0"/>
              </a:spcAft>
              <a:buNone/>
            </a:pPr>
            <a:endParaRPr sz="1800" dirty="0">
              <a:solidFill>
                <a:schemeClr val="dk1"/>
              </a:solidFill>
            </a:endParaRPr>
          </a:p>
          <a:p>
            <a:pPr marL="0" marR="0" lvl="0" indent="0" algn="l" rtl="0">
              <a:lnSpc>
                <a:spcPct val="90000"/>
              </a:lnSpc>
              <a:spcBef>
                <a:spcPts val="1000"/>
              </a:spcBef>
              <a:spcAft>
                <a:spcPts val="0"/>
              </a:spcAft>
              <a:buNone/>
            </a:pPr>
            <a:endParaRPr sz="1800" dirty="0">
              <a:solidFill>
                <a:schemeClr val="dk1"/>
              </a:solidFill>
            </a:endParaRPr>
          </a:p>
          <a:p>
            <a:pPr marL="342900" marR="0" lvl="0" indent="-190500" algn="l" rtl="0">
              <a:lnSpc>
                <a:spcPct val="90000"/>
              </a:lnSpc>
              <a:spcBef>
                <a:spcPts val="1000"/>
              </a:spcBef>
              <a:spcAft>
                <a:spcPts val="0"/>
              </a:spcAft>
              <a:buClr>
                <a:schemeClr val="dk1"/>
              </a:buClr>
              <a:buSzPts val="2400"/>
              <a:buFont typeface="Arial"/>
              <a:buNone/>
            </a:pPr>
            <a:endParaRPr sz="1800" b="0" i="0" u="none" strike="noStrike" cap="none" dirty="0">
              <a:solidFill>
                <a:schemeClr val="dk1"/>
              </a:solidFill>
              <a:latin typeface="Arial"/>
              <a:ea typeface="Arial"/>
              <a:cs typeface="Arial"/>
              <a:sym typeface="Arial"/>
            </a:endParaRPr>
          </a:p>
          <a:p>
            <a:pPr marL="457200" marR="0" lvl="0" indent="0" algn="l" rtl="0">
              <a:lnSpc>
                <a:spcPct val="90000"/>
              </a:lnSpc>
              <a:spcBef>
                <a:spcPts val="100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01dca00f6d_0_63"/>
          <p:cNvSpPr txBox="1"/>
          <p:nvPr/>
        </p:nvSpPr>
        <p:spPr>
          <a:xfrm>
            <a:off x="748850" y="1024750"/>
            <a:ext cx="10760100" cy="45069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nl-NL" sz="2600">
                <a:solidFill>
                  <a:schemeClr val="dk1"/>
                </a:solidFill>
                <a:latin typeface="Calibri"/>
                <a:ea typeface="Calibri"/>
                <a:cs typeface="Calibri"/>
                <a:sym typeface="Calibri"/>
              </a:rPr>
              <a:t>“Het besef dat oude instituties (Rijk, Provincie, gemeenten) onvoldoende in staat zijn om nieuwe vragen te beantwoorden, leidt al gauw tot het plan om nieuwe instituties in het leven te roepen. Dat kan wijs zijn, als er echt een doorbraak nodig is. Maar nieuwe instituties vragen tegelijkertijd ook veel tijd en menskracht voordat ze een minimumniveau van functioneren hebben bereikt. En ze missen de natuurlijke democratische legitimiteit van de oude genoemde instituties. Bovendien worden ze vaak niet de tijd gegund om zich te ‘zetten’. Het gevolg is al snel dat weer om een nieuw instituut wordt geroepen, waardoor gemakkelijk een teleurstellende institutiecarrousel kan ontstaan.”</a:t>
            </a:r>
            <a:endParaRPr sz="26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endParaRPr sz="2600">
              <a:solidFill>
                <a:schemeClr val="dk1"/>
              </a:solidFill>
              <a:latin typeface="Calibri"/>
              <a:ea typeface="Calibri"/>
              <a:cs typeface="Calibri"/>
              <a:sym typeface="Calibri"/>
            </a:endParaRPr>
          </a:p>
          <a:p>
            <a:pPr marL="0" lvl="0" indent="0" algn="ctr" rtl="0">
              <a:lnSpc>
                <a:spcPct val="90000"/>
              </a:lnSpc>
              <a:spcBef>
                <a:spcPts val="0"/>
              </a:spcBef>
              <a:spcAft>
                <a:spcPts val="0"/>
              </a:spcAft>
              <a:buNone/>
            </a:pPr>
            <a:r>
              <a:rPr lang="nl-NL" sz="2600">
                <a:solidFill>
                  <a:schemeClr val="dk1"/>
                </a:solidFill>
                <a:latin typeface="Calibri"/>
                <a:ea typeface="Calibri"/>
                <a:cs typeface="Calibri"/>
                <a:sym typeface="Calibri"/>
              </a:rPr>
              <a:t>(Derksen &amp; Gebben, 2019, p.11)</a:t>
            </a:r>
            <a:endParaRPr sz="2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202"/>
        <p:cNvGrpSpPr/>
        <p:nvPr/>
      </p:nvGrpSpPr>
      <p:grpSpPr>
        <a:xfrm>
          <a:off x="0" y="0"/>
          <a:ext cx="0" cy="0"/>
          <a:chOff x="0" y="0"/>
          <a:chExt cx="0" cy="0"/>
        </a:xfrm>
      </p:grpSpPr>
      <p:sp>
        <p:nvSpPr>
          <p:cNvPr id="203" name="Google Shape;203;p34"/>
          <p:cNvSpPr txBox="1">
            <a:spLocks noGrp="1"/>
          </p:cNvSpPr>
          <p:nvPr>
            <p:ph type="subTitle" idx="1"/>
          </p:nvPr>
        </p:nvSpPr>
        <p:spPr>
          <a:xfrm>
            <a:off x="5387225" y="733425"/>
            <a:ext cx="6804900" cy="6223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nl-NL" sz="2350" b="1" dirty="0">
                <a:latin typeface="Arial"/>
                <a:ea typeface="Arial"/>
                <a:cs typeface="Arial"/>
                <a:sym typeface="Arial"/>
              </a:rPr>
              <a:t>Gebiedsgerichte dialoog </a:t>
            </a:r>
            <a:endParaRPr sz="2350" dirty="0"/>
          </a:p>
          <a:p>
            <a:pPr marL="0" lvl="0" indent="0" algn="l" rtl="0">
              <a:lnSpc>
                <a:spcPct val="90000"/>
              </a:lnSpc>
              <a:spcBef>
                <a:spcPts val="1000"/>
              </a:spcBef>
              <a:spcAft>
                <a:spcPts val="0"/>
              </a:spcAft>
              <a:buClr>
                <a:schemeClr val="dk1"/>
              </a:buClr>
              <a:buSzPts val="2400"/>
              <a:buNone/>
            </a:pPr>
            <a:endParaRPr dirty="0">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nl-NL" sz="2000" dirty="0">
                <a:latin typeface="Arial"/>
                <a:ea typeface="Arial"/>
                <a:cs typeface="Arial"/>
                <a:sym typeface="Arial"/>
              </a:rPr>
              <a:t>Soms uitstekend: gebiedsgerichte projecten, Nationaal Programma Groningen (</a:t>
            </a:r>
            <a:r>
              <a:rPr lang="nl-NL" sz="2000" dirty="0" err="1">
                <a:latin typeface="Arial"/>
                <a:ea typeface="Arial"/>
                <a:cs typeface="Arial"/>
                <a:sym typeface="Arial"/>
              </a:rPr>
              <a:t>Toukomst</a:t>
            </a:r>
            <a:r>
              <a:rPr lang="nl-NL" sz="2000" dirty="0">
                <a:latin typeface="Arial"/>
                <a:ea typeface="Arial"/>
                <a:cs typeface="Arial"/>
                <a:sym typeface="Arial"/>
              </a:rPr>
              <a:t>)</a:t>
            </a:r>
          </a:p>
          <a:p>
            <a:pPr marL="342900" lvl="0" indent="-342900" algn="l" rtl="0">
              <a:lnSpc>
                <a:spcPct val="90000"/>
              </a:lnSpc>
              <a:spcBef>
                <a:spcPts val="1000"/>
              </a:spcBef>
              <a:spcAft>
                <a:spcPts val="0"/>
              </a:spcAft>
              <a:buClr>
                <a:schemeClr val="dk1"/>
              </a:buClr>
              <a:buSzPts val="2400"/>
              <a:buFont typeface="Arial"/>
              <a:buChar char="•"/>
            </a:pPr>
            <a:endParaRPr lang="nl-NL" sz="2000" dirty="0">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nl-NL" sz="2000" dirty="0">
                <a:latin typeface="Arial"/>
                <a:ea typeface="Arial"/>
                <a:cs typeface="Arial"/>
                <a:sym typeface="Arial"/>
              </a:rPr>
              <a:t>Niet gekoppeld aan versterking of schadeafhandeling</a:t>
            </a:r>
          </a:p>
          <a:p>
            <a:pPr marL="342900" lvl="0" indent="-342900" algn="l" rtl="0">
              <a:lnSpc>
                <a:spcPct val="90000"/>
              </a:lnSpc>
              <a:spcBef>
                <a:spcPts val="1000"/>
              </a:spcBef>
              <a:spcAft>
                <a:spcPts val="0"/>
              </a:spcAft>
              <a:buClr>
                <a:schemeClr val="dk1"/>
              </a:buClr>
              <a:buSzPts val="2400"/>
              <a:buFont typeface="Arial"/>
              <a:buChar char="•"/>
            </a:pPr>
            <a:endParaRPr lang="nl-NL" sz="2000" dirty="0">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en-US" sz="2000" dirty="0" err="1">
                <a:latin typeface="Arial"/>
                <a:ea typeface="Arial"/>
                <a:cs typeface="Arial"/>
                <a:sym typeface="Arial"/>
              </a:rPr>
              <a:t>Nog</a:t>
            </a:r>
            <a:r>
              <a:rPr lang="en-US" sz="2000" dirty="0">
                <a:latin typeface="Arial"/>
                <a:ea typeface="Arial"/>
                <a:cs typeface="Arial"/>
                <a:sym typeface="Arial"/>
              </a:rPr>
              <a:t> </a:t>
            </a:r>
            <a:r>
              <a:rPr lang="en-US" sz="2000" dirty="0" err="1">
                <a:latin typeface="Arial"/>
                <a:ea typeface="Arial"/>
                <a:cs typeface="Arial"/>
                <a:sym typeface="Arial"/>
              </a:rPr>
              <a:t>geen</a:t>
            </a:r>
            <a:r>
              <a:rPr lang="en-US" sz="2000" dirty="0">
                <a:latin typeface="Arial"/>
                <a:ea typeface="Arial"/>
                <a:cs typeface="Arial"/>
                <a:sym typeface="Arial"/>
              </a:rPr>
              <a:t> </a:t>
            </a:r>
            <a:r>
              <a:rPr lang="en-US" sz="2000" dirty="0" err="1">
                <a:latin typeface="Arial"/>
                <a:ea typeface="Arial"/>
                <a:cs typeface="Arial"/>
                <a:sym typeface="Arial"/>
              </a:rPr>
              <a:t>gemeengoed</a:t>
            </a:r>
            <a:r>
              <a:rPr lang="en-US" sz="2000" dirty="0">
                <a:latin typeface="Arial"/>
                <a:ea typeface="Arial"/>
                <a:cs typeface="Arial"/>
                <a:sym typeface="Arial"/>
              </a:rPr>
              <a:t>: op </a:t>
            </a:r>
            <a:r>
              <a:rPr lang="en-US" sz="2000" dirty="0" err="1">
                <a:latin typeface="Arial"/>
                <a:ea typeface="Arial"/>
                <a:cs typeface="Arial"/>
                <a:sym typeface="Arial"/>
              </a:rPr>
              <a:t>sommige</a:t>
            </a:r>
            <a:r>
              <a:rPr lang="en-US" sz="2000" dirty="0">
                <a:latin typeface="Arial"/>
                <a:ea typeface="Arial"/>
                <a:cs typeface="Arial"/>
                <a:sym typeface="Arial"/>
              </a:rPr>
              <a:t> </a:t>
            </a:r>
            <a:r>
              <a:rPr lang="en-US" sz="2000" dirty="0" err="1">
                <a:latin typeface="Arial"/>
                <a:ea typeface="Arial"/>
                <a:cs typeface="Arial"/>
                <a:sym typeface="Arial"/>
              </a:rPr>
              <a:t>plekken</a:t>
            </a:r>
            <a:r>
              <a:rPr lang="en-US" sz="2000" dirty="0">
                <a:latin typeface="Arial"/>
                <a:ea typeface="Arial"/>
                <a:cs typeface="Arial"/>
                <a:sym typeface="Arial"/>
              </a:rPr>
              <a:t> </a:t>
            </a:r>
            <a:r>
              <a:rPr lang="en-US" sz="2000" dirty="0" err="1">
                <a:latin typeface="Arial"/>
                <a:ea typeface="Arial"/>
                <a:cs typeface="Arial"/>
                <a:sym typeface="Arial"/>
              </a:rPr>
              <a:t>innovatief</a:t>
            </a:r>
            <a:r>
              <a:rPr lang="en-US" sz="2000" dirty="0">
                <a:latin typeface="Arial"/>
                <a:ea typeface="Arial"/>
                <a:cs typeface="Arial"/>
                <a:sym typeface="Arial"/>
              </a:rPr>
              <a:t> </a:t>
            </a:r>
            <a:r>
              <a:rPr lang="en-US" sz="2000" dirty="0" err="1">
                <a:latin typeface="Arial"/>
                <a:ea typeface="Arial"/>
                <a:cs typeface="Arial"/>
                <a:sym typeface="Arial"/>
              </a:rPr>
              <a:t>en</a:t>
            </a:r>
            <a:r>
              <a:rPr lang="en-US" sz="2000" dirty="0">
                <a:latin typeface="Arial"/>
                <a:ea typeface="Arial"/>
                <a:cs typeface="Arial"/>
                <a:sym typeface="Arial"/>
              </a:rPr>
              <a:t> </a:t>
            </a:r>
            <a:r>
              <a:rPr lang="en-US" sz="2000" dirty="0" err="1">
                <a:latin typeface="Arial"/>
                <a:ea typeface="Arial"/>
                <a:cs typeface="Arial"/>
                <a:sym typeface="Arial"/>
              </a:rPr>
              <a:t>effectief</a:t>
            </a:r>
            <a:r>
              <a:rPr lang="en-US" sz="2000" dirty="0">
                <a:latin typeface="Arial"/>
                <a:ea typeface="Arial"/>
                <a:cs typeface="Arial"/>
                <a:sym typeface="Arial"/>
              </a:rPr>
              <a:t>. Elders </a:t>
            </a:r>
            <a:r>
              <a:rPr lang="en-US" sz="2000" dirty="0" err="1">
                <a:latin typeface="Arial"/>
                <a:ea typeface="Arial"/>
                <a:cs typeface="Arial"/>
                <a:sym typeface="Arial"/>
              </a:rPr>
              <a:t>niet</a:t>
            </a:r>
            <a:r>
              <a:rPr lang="en-US" sz="2000" dirty="0">
                <a:latin typeface="Arial"/>
                <a:ea typeface="Arial"/>
                <a:cs typeface="Arial"/>
                <a:sym typeface="Arial"/>
              </a:rPr>
              <a:t>.</a:t>
            </a:r>
          </a:p>
          <a:p>
            <a:pPr marL="342900" lvl="0" indent="-342900" algn="l" rtl="0">
              <a:lnSpc>
                <a:spcPct val="90000"/>
              </a:lnSpc>
              <a:spcBef>
                <a:spcPts val="1000"/>
              </a:spcBef>
              <a:spcAft>
                <a:spcPts val="0"/>
              </a:spcAft>
              <a:buClr>
                <a:schemeClr val="dk1"/>
              </a:buClr>
              <a:buSzPts val="2400"/>
              <a:buFont typeface="Arial"/>
              <a:buChar char="•"/>
            </a:pPr>
            <a:endParaRPr lang="en-US" sz="2000" dirty="0">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en-US" sz="2000" dirty="0">
                <a:latin typeface="Arial"/>
                <a:ea typeface="Arial"/>
                <a:cs typeface="Arial"/>
                <a:sym typeface="Arial"/>
              </a:rPr>
              <a:t>‘</a:t>
            </a:r>
            <a:r>
              <a:rPr lang="en-US" sz="2000" dirty="0" err="1">
                <a:latin typeface="Arial"/>
                <a:ea typeface="Arial"/>
                <a:cs typeface="Arial"/>
                <a:sym typeface="Arial"/>
              </a:rPr>
              <a:t>Icoonprojecten</a:t>
            </a:r>
            <a:r>
              <a:rPr lang="en-US" sz="2000" dirty="0">
                <a:latin typeface="Arial"/>
                <a:ea typeface="Arial"/>
                <a:cs typeface="Arial"/>
                <a:sym typeface="Arial"/>
              </a:rPr>
              <a:t>’ </a:t>
            </a:r>
            <a:r>
              <a:rPr lang="en-US" sz="2000" dirty="0" err="1">
                <a:latin typeface="Arial"/>
                <a:ea typeface="Arial"/>
                <a:cs typeface="Arial"/>
                <a:sym typeface="Arial"/>
              </a:rPr>
              <a:t>stranden</a:t>
            </a:r>
            <a:r>
              <a:rPr lang="en-US" sz="2000" dirty="0">
                <a:latin typeface="Arial"/>
                <a:ea typeface="Arial"/>
                <a:cs typeface="Arial"/>
                <a:sym typeface="Arial"/>
              </a:rPr>
              <a:t> (</a:t>
            </a:r>
            <a:r>
              <a:rPr lang="en-US" sz="2000" dirty="0" err="1">
                <a:latin typeface="Arial"/>
                <a:ea typeface="Arial"/>
                <a:cs typeface="Arial"/>
                <a:sym typeface="Arial"/>
              </a:rPr>
              <a:t>Onderdendam</a:t>
            </a:r>
            <a:r>
              <a:rPr lang="en-US" sz="2000" dirty="0">
                <a:latin typeface="Arial"/>
                <a:ea typeface="Arial"/>
                <a:cs typeface="Arial"/>
                <a:sym typeface="Arial"/>
              </a:rPr>
              <a:t>, </a:t>
            </a:r>
            <a:r>
              <a:rPr lang="en-US" sz="2000" dirty="0" err="1">
                <a:latin typeface="Arial"/>
                <a:ea typeface="Arial"/>
                <a:cs typeface="Arial"/>
                <a:sym typeface="Arial"/>
              </a:rPr>
              <a:t>Overschild</a:t>
            </a:r>
            <a:r>
              <a:rPr lang="en-US" sz="2000" dirty="0">
                <a:latin typeface="Arial"/>
                <a:ea typeface="Arial"/>
                <a:cs typeface="Arial"/>
                <a:sym typeface="Arial"/>
              </a:rPr>
              <a:t>, </a:t>
            </a:r>
            <a:r>
              <a:rPr lang="en-US" sz="2000" dirty="0" err="1">
                <a:latin typeface="Arial"/>
                <a:ea typeface="Arial"/>
                <a:cs typeface="Arial"/>
                <a:sym typeface="Arial"/>
              </a:rPr>
              <a:t>Krewerd</a:t>
            </a:r>
            <a:r>
              <a:rPr lang="en-US" sz="2000" dirty="0">
                <a:latin typeface="Arial"/>
                <a:ea typeface="Arial"/>
                <a:cs typeface="Arial"/>
                <a:sym typeface="Arial"/>
              </a:rPr>
              <a:t>)</a:t>
            </a:r>
            <a:endParaRPr sz="20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20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2000" dirty="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dirty="0">
              <a:latin typeface="Arial"/>
              <a:ea typeface="Arial"/>
              <a:cs typeface="Arial"/>
              <a:sym typeface="Arial"/>
            </a:endParaRPr>
          </a:p>
        </p:txBody>
      </p:sp>
      <p:pic>
        <p:nvPicPr>
          <p:cNvPr id="204" name="Google Shape;204;p34"/>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205" name="Google Shape;205;p34"/>
          <p:cNvPicPr preferRelativeResize="0"/>
          <p:nvPr/>
        </p:nvPicPr>
        <p:blipFill rotWithShape="1">
          <a:blip r:embed="rId4">
            <a:alphaModFix/>
          </a:blip>
          <a:srcRect/>
          <a:stretch/>
        </p:blipFill>
        <p:spPr>
          <a:xfrm>
            <a:off x="0" y="0"/>
            <a:ext cx="51435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209"/>
        <p:cNvGrpSpPr/>
        <p:nvPr/>
      </p:nvGrpSpPr>
      <p:grpSpPr>
        <a:xfrm>
          <a:off x="0" y="0"/>
          <a:ext cx="0" cy="0"/>
          <a:chOff x="0" y="0"/>
          <a:chExt cx="0" cy="0"/>
        </a:xfrm>
      </p:grpSpPr>
      <p:sp>
        <p:nvSpPr>
          <p:cNvPr id="210" name="Google Shape;210;p35"/>
          <p:cNvSpPr txBox="1">
            <a:spLocks noGrp="1"/>
          </p:cNvSpPr>
          <p:nvPr>
            <p:ph type="subTitle" idx="1"/>
          </p:nvPr>
        </p:nvSpPr>
        <p:spPr>
          <a:xfrm>
            <a:off x="5354319" y="101600"/>
            <a:ext cx="5313681" cy="6299200"/>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1000"/>
              </a:spcBef>
              <a:spcAft>
                <a:spcPts val="0"/>
              </a:spcAft>
              <a:buSzPts val="2400"/>
              <a:buNone/>
            </a:pPr>
            <a:endParaRPr b="1" dirty="0">
              <a:latin typeface="Arial"/>
              <a:ea typeface="Arial"/>
              <a:cs typeface="Arial"/>
              <a:sym typeface="Arial"/>
            </a:endParaRPr>
          </a:p>
          <a:p>
            <a:pPr marL="457200" lvl="1" indent="0" algn="l" rtl="0">
              <a:lnSpc>
                <a:spcPct val="90000"/>
              </a:lnSpc>
              <a:spcBef>
                <a:spcPts val="1000"/>
              </a:spcBef>
              <a:spcAft>
                <a:spcPts val="0"/>
              </a:spcAft>
              <a:buSzPts val="2400"/>
              <a:buNone/>
            </a:pPr>
            <a:r>
              <a:rPr lang="nl-NL" b="1" dirty="0">
                <a:latin typeface="Arial"/>
                <a:ea typeface="Arial"/>
                <a:cs typeface="Arial"/>
                <a:sym typeface="Arial"/>
              </a:rPr>
              <a:t>Individuele trajecten </a:t>
            </a:r>
            <a:endParaRPr dirty="0"/>
          </a:p>
          <a:p>
            <a:pPr marL="457200" lvl="1" indent="0" algn="l" rtl="0">
              <a:lnSpc>
                <a:spcPct val="90000"/>
              </a:lnSpc>
              <a:spcBef>
                <a:spcPts val="1000"/>
              </a:spcBef>
              <a:spcAft>
                <a:spcPts val="0"/>
              </a:spcAft>
              <a:buSzPts val="2400"/>
              <a:buNone/>
            </a:pPr>
            <a:endParaRPr b="1" dirty="0">
              <a:latin typeface="Arial"/>
              <a:ea typeface="Arial"/>
              <a:cs typeface="Arial"/>
              <a:sym typeface="Arial"/>
            </a:endParaRPr>
          </a:p>
          <a:p>
            <a:pPr marL="800100" lvl="1" indent="-342900" algn="l" rtl="0">
              <a:lnSpc>
                <a:spcPct val="90000"/>
              </a:lnSpc>
              <a:spcBef>
                <a:spcPts val="1000"/>
              </a:spcBef>
              <a:spcAft>
                <a:spcPts val="0"/>
              </a:spcAft>
              <a:buSzPts val="2400"/>
              <a:buFont typeface="Arial"/>
              <a:buChar char="•"/>
            </a:pPr>
            <a:r>
              <a:rPr lang="nl-NL" dirty="0">
                <a:latin typeface="Arial"/>
                <a:ea typeface="Arial"/>
                <a:cs typeface="Arial"/>
                <a:sym typeface="Arial"/>
              </a:rPr>
              <a:t>Bewoners </a:t>
            </a:r>
            <a:r>
              <a:rPr lang="nl-NL" i="1" dirty="0">
                <a:latin typeface="Arial"/>
                <a:ea typeface="Arial"/>
                <a:cs typeface="Arial"/>
                <a:sym typeface="Arial"/>
              </a:rPr>
              <a:t>voelen </a:t>
            </a:r>
            <a:r>
              <a:rPr lang="nl-NL" dirty="0">
                <a:latin typeface="Arial"/>
                <a:ea typeface="Arial"/>
                <a:cs typeface="Arial"/>
                <a:sym typeface="Arial"/>
              </a:rPr>
              <a:t>zich niet gehoord</a:t>
            </a:r>
          </a:p>
          <a:p>
            <a:pPr marL="800100" lvl="1" indent="-342900" algn="l" rtl="0">
              <a:lnSpc>
                <a:spcPct val="90000"/>
              </a:lnSpc>
              <a:spcBef>
                <a:spcPts val="1000"/>
              </a:spcBef>
              <a:spcAft>
                <a:spcPts val="0"/>
              </a:spcAft>
              <a:buSzPts val="2400"/>
              <a:buFont typeface="Arial"/>
              <a:buChar char="•"/>
            </a:pPr>
            <a:endParaRPr lang="nl-NL" dirty="0">
              <a:latin typeface="Arial"/>
              <a:ea typeface="Arial"/>
              <a:cs typeface="Arial"/>
              <a:sym typeface="Arial"/>
            </a:endParaRPr>
          </a:p>
          <a:p>
            <a:pPr marL="800100" lvl="1" indent="-342900" algn="l" rtl="0">
              <a:lnSpc>
                <a:spcPct val="90000"/>
              </a:lnSpc>
              <a:spcBef>
                <a:spcPts val="1000"/>
              </a:spcBef>
              <a:spcAft>
                <a:spcPts val="0"/>
              </a:spcAft>
              <a:buSzPts val="2400"/>
              <a:buFont typeface="Arial"/>
              <a:buChar char="•"/>
            </a:pPr>
            <a:r>
              <a:rPr lang="nl-NL" dirty="0">
                <a:latin typeface="Arial"/>
                <a:ea typeface="Arial"/>
                <a:cs typeface="Arial"/>
                <a:sym typeface="Arial"/>
              </a:rPr>
              <a:t>In trajecten versterking en schade: weinig tot geen ruimte inbreng bewoners</a:t>
            </a:r>
          </a:p>
          <a:p>
            <a:pPr marL="1257300" lvl="2" indent="-342900" algn="l">
              <a:spcBef>
                <a:spcPts val="1000"/>
              </a:spcBef>
              <a:buSzPts val="2400"/>
              <a:buFont typeface="Arial"/>
              <a:buChar char="•"/>
            </a:pPr>
            <a:r>
              <a:rPr lang="nl-NL" dirty="0">
                <a:latin typeface="Arial"/>
                <a:ea typeface="Arial"/>
                <a:cs typeface="Arial"/>
                <a:sym typeface="Arial"/>
              </a:rPr>
              <a:t>trajecten ingericht op behoefte overheid, niet bewoners;</a:t>
            </a:r>
          </a:p>
          <a:p>
            <a:pPr marL="1257300" lvl="2" indent="-342900" algn="l">
              <a:spcBef>
                <a:spcPts val="1000"/>
              </a:spcBef>
              <a:buSzPts val="2400"/>
              <a:buFont typeface="Arial"/>
              <a:buChar char="•"/>
            </a:pPr>
            <a:r>
              <a:rPr lang="nl-NL" dirty="0">
                <a:latin typeface="Arial"/>
                <a:ea typeface="Arial"/>
                <a:cs typeface="Arial"/>
                <a:sym typeface="Arial"/>
              </a:rPr>
              <a:t>tijdsdruk, geld</a:t>
            </a:r>
          </a:p>
          <a:p>
            <a:pPr marL="914400" lvl="0" indent="0" algn="l" rtl="0">
              <a:lnSpc>
                <a:spcPct val="90000"/>
              </a:lnSpc>
              <a:spcBef>
                <a:spcPts val="1000"/>
              </a:spcBef>
              <a:spcAft>
                <a:spcPts val="0"/>
              </a:spcAft>
              <a:buNone/>
            </a:pPr>
            <a:endParaRPr dirty="0">
              <a:latin typeface="Arial"/>
              <a:ea typeface="Arial"/>
              <a:cs typeface="Arial"/>
              <a:sym typeface="Arial"/>
            </a:endParaRPr>
          </a:p>
          <a:p>
            <a:pPr marL="800100" lvl="1" indent="-342900" algn="l" rtl="0">
              <a:lnSpc>
                <a:spcPct val="90000"/>
              </a:lnSpc>
              <a:spcBef>
                <a:spcPts val="1000"/>
              </a:spcBef>
              <a:spcAft>
                <a:spcPts val="0"/>
              </a:spcAft>
              <a:buSzPts val="2400"/>
              <a:buFont typeface="Arial"/>
              <a:buChar char="•"/>
            </a:pPr>
            <a:r>
              <a:rPr lang="nl-NL" dirty="0">
                <a:latin typeface="Arial"/>
                <a:ea typeface="Arial"/>
                <a:cs typeface="Arial"/>
                <a:sym typeface="Arial"/>
              </a:rPr>
              <a:t>Relatie burger, overheid en instanties</a:t>
            </a:r>
            <a:endParaRPr dirty="0"/>
          </a:p>
          <a:p>
            <a:pPr marL="1257300" lvl="2" indent="-342900" algn="l" rtl="0">
              <a:lnSpc>
                <a:spcPct val="90000"/>
              </a:lnSpc>
              <a:spcBef>
                <a:spcPts val="1000"/>
              </a:spcBef>
              <a:spcAft>
                <a:spcPts val="0"/>
              </a:spcAft>
              <a:buSzPts val="2400"/>
              <a:buFont typeface="Arial"/>
              <a:buChar char="•"/>
            </a:pPr>
            <a:r>
              <a:rPr lang="nl-NL" dirty="0">
                <a:latin typeface="Arial"/>
                <a:ea typeface="Arial"/>
                <a:cs typeface="Arial"/>
                <a:sym typeface="Arial"/>
              </a:rPr>
              <a:t>weinig onderling vertrouwen</a:t>
            </a:r>
            <a:endParaRPr dirty="0"/>
          </a:p>
          <a:p>
            <a:pPr marL="1257300" lvl="2" indent="-190500" algn="l" rtl="0">
              <a:lnSpc>
                <a:spcPct val="90000"/>
              </a:lnSpc>
              <a:spcBef>
                <a:spcPts val="1000"/>
              </a:spcBef>
              <a:spcAft>
                <a:spcPts val="0"/>
              </a:spcAft>
              <a:buSzPts val="2400"/>
              <a:buFont typeface="Arial"/>
              <a:buNone/>
            </a:pPr>
            <a:endParaRPr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dirty="0">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dirty="0">
              <a:latin typeface="Arial"/>
              <a:ea typeface="Arial"/>
              <a:cs typeface="Arial"/>
              <a:sym typeface="Arial"/>
            </a:endParaRPr>
          </a:p>
        </p:txBody>
      </p:sp>
      <p:pic>
        <p:nvPicPr>
          <p:cNvPr id="211" name="Google Shape;211;p35"/>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212" name="Google Shape;212;p35" descr="Afbeelding met binnen, muur, plafond, fornuis&#10;&#10;Automatisch gegenereerde beschrijving"/>
          <p:cNvPicPr preferRelativeResize="0"/>
          <p:nvPr/>
        </p:nvPicPr>
        <p:blipFill rotWithShape="1">
          <a:blip r:embed="rId4">
            <a:alphaModFix/>
          </a:blip>
          <a:srcRect/>
          <a:stretch/>
        </p:blipFill>
        <p:spPr>
          <a:xfrm>
            <a:off x="0" y="0"/>
            <a:ext cx="5006705"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216"/>
        <p:cNvGrpSpPr/>
        <p:nvPr/>
      </p:nvGrpSpPr>
      <p:grpSpPr>
        <a:xfrm>
          <a:off x="0" y="0"/>
          <a:ext cx="0" cy="0"/>
          <a:chOff x="0" y="0"/>
          <a:chExt cx="0" cy="0"/>
        </a:xfrm>
      </p:grpSpPr>
      <p:pic>
        <p:nvPicPr>
          <p:cNvPr id="217" name="Google Shape;217;p42"/>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218" name="Google Shape;218;p42"/>
          <p:cNvPicPr preferRelativeResize="0"/>
          <p:nvPr/>
        </p:nvPicPr>
        <p:blipFill rotWithShape="1">
          <a:blip r:embed="rId4">
            <a:alphaModFix/>
          </a:blip>
          <a:srcRect/>
          <a:stretch/>
        </p:blipFill>
        <p:spPr>
          <a:xfrm>
            <a:off x="5395546" y="1273958"/>
            <a:ext cx="5972334" cy="4164817"/>
          </a:xfrm>
          <a:prstGeom prst="rect">
            <a:avLst/>
          </a:prstGeom>
          <a:noFill/>
          <a:ln>
            <a:noFill/>
          </a:ln>
        </p:spPr>
      </p:pic>
      <p:pic>
        <p:nvPicPr>
          <p:cNvPr id="219" name="Google Shape;219;p42"/>
          <p:cNvPicPr preferRelativeResize="0"/>
          <p:nvPr/>
        </p:nvPicPr>
        <p:blipFill rotWithShape="1">
          <a:blip r:embed="rId5">
            <a:alphaModFix/>
          </a:blip>
          <a:srcRect/>
          <a:stretch/>
        </p:blipFill>
        <p:spPr>
          <a:xfrm>
            <a:off x="-36131" y="0"/>
            <a:ext cx="4223372" cy="6858000"/>
          </a:xfrm>
          <a:prstGeom prst="rect">
            <a:avLst/>
          </a:prstGeom>
          <a:noFill/>
          <a:ln>
            <a:noFill/>
          </a:ln>
        </p:spPr>
      </p:pic>
      <p:sp>
        <p:nvSpPr>
          <p:cNvPr id="220" name="Google Shape;220;p42"/>
          <p:cNvSpPr txBox="1"/>
          <p:nvPr/>
        </p:nvSpPr>
        <p:spPr>
          <a:xfrm>
            <a:off x="5395546" y="5630884"/>
            <a:ext cx="422337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400" b="0" i="0" u="none" strike="noStrike" cap="none">
                <a:solidFill>
                  <a:srgbClr val="000000"/>
                </a:solidFill>
                <a:latin typeface="Arial"/>
                <a:ea typeface="Arial"/>
                <a:cs typeface="Arial"/>
                <a:sym typeface="Arial"/>
              </a:rPr>
              <a:t>Groninger Gasberaad (2020) </a:t>
            </a:r>
            <a:r>
              <a:rPr lang="nl-NL" sz="1400" b="0" i="1" u="none" strike="noStrike" cap="none">
                <a:solidFill>
                  <a:srgbClr val="000000"/>
                </a:solidFill>
                <a:latin typeface="Arial"/>
                <a:ea typeface="Arial"/>
                <a:cs typeface="Arial"/>
                <a:sym typeface="Arial"/>
              </a:rPr>
              <a:t>Boudel op Rieg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224"/>
        <p:cNvGrpSpPr/>
        <p:nvPr/>
      </p:nvGrpSpPr>
      <p:grpSpPr>
        <a:xfrm>
          <a:off x="0" y="0"/>
          <a:ext cx="0" cy="0"/>
          <a:chOff x="0" y="0"/>
          <a:chExt cx="0" cy="0"/>
        </a:xfrm>
      </p:grpSpPr>
      <p:sp>
        <p:nvSpPr>
          <p:cNvPr id="225" name="Google Shape;225;p43"/>
          <p:cNvSpPr txBox="1">
            <a:spLocks noGrp="1"/>
          </p:cNvSpPr>
          <p:nvPr>
            <p:ph type="subTitle" idx="1"/>
          </p:nvPr>
        </p:nvSpPr>
        <p:spPr>
          <a:xfrm>
            <a:off x="1090611" y="1300480"/>
            <a:ext cx="9577389" cy="3427694"/>
          </a:xfrm>
          <a:prstGeom prst="rect">
            <a:avLst/>
          </a:prstGeom>
          <a:noFill/>
          <a:ln>
            <a:noFill/>
          </a:ln>
        </p:spPr>
        <p:txBody>
          <a:bodyPr spcFirstLastPara="1" wrap="square" lIns="91425" tIns="45700" rIns="91425" bIns="45700" anchor="t" anchorCtr="0">
            <a:normAutofit/>
          </a:bodyPr>
          <a:lstStyle/>
          <a:p>
            <a:pPr marL="914400" lvl="2" indent="0" algn="l" rtl="0">
              <a:lnSpc>
                <a:spcPct val="90000"/>
              </a:lnSpc>
              <a:spcBef>
                <a:spcPts val="1000"/>
              </a:spcBef>
              <a:spcAft>
                <a:spcPts val="0"/>
              </a:spcAft>
              <a:buSzPts val="2400"/>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pic>
        <p:nvPicPr>
          <p:cNvPr id="226" name="Google Shape;226;p43"/>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227" name="Google Shape;227;p43"/>
          <p:cNvSpPr txBox="1"/>
          <p:nvPr/>
        </p:nvSpPr>
        <p:spPr>
          <a:xfrm>
            <a:off x="1513840" y="1128751"/>
            <a:ext cx="9154160" cy="51706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3600" b="1" dirty="0"/>
              <a:t>Stellingen: </a:t>
            </a:r>
            <a:endParaRPr sz="3600" b="1" dirty="0"/>
          </a:p>
          <a:p>
            <a:pPr marL="0" marR="0" lvl="0" indent="0" algn="l" rtl="0">
              <a:lnSpc>
                <a:spcPct val="100000"/>
              </a:lnSpc>
              <a:spcBef>
                <a:spcPts val="0"/>
              </a:spcBef>
              <a:spcAft>
                <a:spcPts val="0"/>
              </a:spcAft>
              <a:buNone/>
            </a:pPr>
            <a:endParaRPr sz="2400" b="1" dirty="0"/>
          </a:p>
          <a:p>
            <a:r>
              <a:rPr lang="nl-NL" sz="3000" dirty="0">
                <a:solidFill>
                  <a:schemeClr val="dk1"/>
                </a:solidFill>
                <a:latin typeface="Calibri"/>
                <a:ea typeface="Calibri"/>
                <a:cs typeface="Calibri"/>
                <a:sym typeface="Calibri"/>
              </a:rPr>
              <a:t>Techniek, geld, tijd en juridische kaders zijn leidend. Voor bewoners is geen plek.</a:t>
            </a:r>
          </a:p>
          <a:p>
            <a:pPr marL="0" marR="0" lvl="0" indent="0" algn="l" rtl="0">
              <a:lnSpc>
                <a:spcPct val="100000"/>
              </a:lnSpc>
              <a:spcBef>
                <a:spcPts val="0"/>
              </a:spcBef>
              <a:spcAft>
                <a:spcPts val="0"/>
              </a:spcAft>
              <a:buNone/>
            </a:pPr>
            <a:endParaRPr lang="nl-NL" sz="3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nl-NL" sz="3000" dirty="0">
                <a:solidFill>
                  <a:schemeClr val="dk1"/>
                </a:solidFill>
                <a:latin typeface="Calibri"/>
                <a:ea typeface="Calibri"/>
                <a:cs typeface="Calibri"/>
                <a:sym typeface="Calibri"/>
              </a:rPr>
              <a:t>Bureaucratie en institutionele complexiteit zijn middel om dialoog te ontlopen.</a:t>
            </a:r>
          </a:p>
          <a:p>
            <a:pPr marL="0" marR="0" lvl="0" indent="0" algn="l" rtl="0">
              <a:lnSpc>
                <a:spcPct val="100000"/>
              </a:lnSpc>
              <a:spcBef>
                <a:spcPts val="0"/>
              </a:spcBef>
              <a:spcAft>
                <a:spcPts val="0"/>
              </a:spcAft>
              <a:buNone/>
            </a:pPr>
            <a:endParaRPr lang="nl-NL" sz="3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nl-NL" sz="3000" dirty="0">
                <a:solidFill>
                  <a:schemeClr val="dk1"/>
                </a:solidFill>
                <a:latin typeface="Calibri"/>
                <a:ea typeface="Calibri"/>
                <a:cs typeface="Calibri"/>
                <a:sym typeface="Calibri"/>
              </a:rPr>
              <a:t>Alle instanties en overheden willen zeggenschap/macht maar niemand wil verantwoordelijkheid.</a:t>
            </a:r>
          </a:p>
          <a:p>
            <a:pPr marL="0" marR="0" lvl="0" indent="0" algn="l" rtl="0">
              <a:lnSpc>
                <a:spcPct val="100000"/>
              </a:lnSpc>
              <a:spcBef>
                <a:spcPts val="0"/>
              </a:spcBef>
              <a:spcAft>
                <a:spcPts val="0"/>
              </a:spcAft>
              <a:buNone/>
            </a:pPr>
            <a:endParaRPr lang="nl-NL" sz="3000"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110"/>
        <p:cNvGrpSpPr/>
        <p:nvPr/>
      </p:nvGrpSpPr>
      <p:grpSpPr>
        <a:xfrm>
          <a:off x="0" y="0"/>
          <a:ext cx="0" cy="0"/>
          <a:chOff x="0" y="0"/>
          <a:chExt cx="0" cy="0"/>
        </a:xfrm>
      </p:grpSpPr>
      <p:sp>
        <p:nvSpPr>
          <p:cNvPr id="111" name="Google Shape;111;p24"/>
          <p:cNvSpPr txBox="1">
            <a:spLocks noGrp="1"/>
          </p:cNvSpPr>
          <p:nvPr>
            <p:ph type="ctrTitle"/>
          </p:nvPr>
        </p:nvSpPr>
        <p:spPr>
          <a:xfrm>
            <a:off x="8440646" y="1034301"/>
            <a:ext cx="3337698" cy="6580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Arial"/>
              <a:buNone/>
            </a:pPr>
            <a:r>
              <a:rPr lang="nl-NL" sz="3600">
                <a:latin typeface="Arial"/>
                <a:ea typeface="Arial"/>
                <a:cs typeface="Arial"/>
                <a:sym typeface="Arial"/>
              </a:rPr>
              <a:t>Voorstellen</a:t>
            </a:r>
            <a:endParaRPr>
              <a:latin typeface="Arial"/>
              <a:ea typeface="Arial"/>
              <a:cs typeface="Arial"/>
              <a:sym typeface="Arial"/>
            </a:endParaRPr>
          </a:p>
        </p:txBody>
      </p:sp>
      <p:pic>
        <p:nvPicPr>
          <p:cNvPr id="112" name="Google Shape;112;p24"/>
          <p:cNvPicPr preferRelativeResize="0"/>
          <p:nvPr/>
        </p:nvPicPr>
        <p:blipFill rotWithShape="1">
          <a:blip r:embed="rId3">
            <a:alphaModFix/>
          </a:blip>
          <a:srcRect/>
          <a:stretch/>
        </p:blipFill>
        <p:spPr>
          <a:xfrm>
            <a:off x="9308306" y="5841527"/>
            <a:ext cx="2719387" cy="799500"/>
          </a:xfrm>
          <a:prstGeom prst="rect">
            <a:avLst/>
          </a:prstGeom>
          <a:noFill/>
          <a:ln>
            <a:noFill/>
          </a:ln>
        </p:spPr>
      </p:pic>
      <p:pic>
        <p:nvPicPr>
          <p:cNvPr id="113" name="Google Shape;113;p24"/>
          <p:cNvPicPr preferRelativeResize="0"/>
          <p:nvPr/>
        </p:nvPicPr>
        <p:blipFill rotWithShape="1">
          <a:blip r:embed="rId4">
            <a:alphaModFix/>
          </a:blip>
          <a:srcRect/>
          <a:stretch/>
        </p:blipFill>
        <p:spPr>
          <a:xfrm>
            <a:off x="0" y="1034301"/>
            <a:ext cx="8044543" cy="53630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A4B6"/>
        </a:solidFill>
        <a:effectLst/>
      </p:bgPr>
    </p:bg>
    <p:spTree>
      <p:nvGrpSpPr>
        <p:cNvPr id="1" name="Shape 231"/>
        <p:cNvGrpSpPr/>
        <p:nvPr/>
      </p:nvGrpSpPr>
      <p:grpSpPr>
        <a:xfrm>
          <a:off x="0" y="0"/>
          <a:ext cx="0" cy="0"/>
          <a:chOff x="0" y="0"/>
          <a:chExt cx="0" cy="0"/>
        </a:xfrm>
      </p:grpSpPr>
      <p:sp>
        <p:nvSpPr>
          <p:cNvPr id="232" name="Google Shape;232;g101dca00f6d_0_74"/>
          <p:cNvSpPr txBox="1">
            <a:spLocks noGrp="1"/>
          </p:cNvSpPr>
          <p:nvPr>
            <p:ph type="subTitle" idx="1"/>
          </p:nvPr>
        </p:nvSpPr>
        <p:spPr>
          <a:xfrm>
            <a:off x="1090611" y="1300480"/>
            <a:ext cx="9577500" cy="3427800"/>
          </a:xfrm>
          <a:prstGeom prst="rect">
            <a:avLst/>
          </a:prstGeom>
          <a:noFill/>
          <a:ln>
            <a:noFill/>
          </a:ln>
        </p:spPr>
        <p:txBody>
          <a:bodyPr spcFirstLastPara="1" wrap="square" lIns="91425" tIns="45700" rIns="91425" bIns="45700" anchor="t" anchorCtr="0">
            <a:normAutofit/>
          </a:bodyPr>
          <a:lstStyle/>
          <a:p>
            <a:pPr marL="914400" lvl="2" indent="0" algn="l" rtl="0">
              <a:lnSpc>
                <a:spcPct val="90000"/>
              </a:lnSpc>
              <a:spcBef>
                <a:spcPts val="1000"/>
              </a:spcBef>
              <a:spcAft>
                <a:spcPts val="0"/>
              </a:spcAft>
              <a:buSzPts val="2400"/>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pic>
        <p:nvPicPr>
          <p:cNvPr id="233" name="Google Shape;233;g101dca00f6d_0_74"/>
          <p:cNvPicPr preferRelativeResize="0"/>
          <p:nvPr/>
        </p:nvPicPr>
        <p:blipFill rotWithShape="1">
          <a:blip r:embed="rId3">
            <a:alphaModFix/>
          </a:blip>
          <a:srcRect/>
          <a:stretch/>
        </p:blipFill>
        <p:spPr>
          <a:xfrm>
            <a:off x="9308306" y="5841527"/>
            <a:ext cx="2719386" cy="799500"/>
          </a:xfrm>
          <a:prstGeom prst="rect">
            <a:avLst/>
          </a:prstGeom>
          <a:noFill/>
          <a:ln>
            <a:noFill/>
          </a:ln>
        </p:spPr>
      </p:pic>
      <p:sp>
        <p:nvSpPr>
          <p:cNvPr id="234" name="Google Shape;234;g101dca00f6d_0_74"/>
          <p:cNvSpPr txBox="1"/>
          <p:nvPr/>
        </p:nvSpPr>
        <p:spPr>
          <a:xfrm>
            <a:off x="1513840" y="1117600"/>
            <a:ext cx="7670700" cy="48320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3600" b="1" i="0" u="none" strike="noStrike" cap="none" dirty="0">
                <a:solidFill>
                  <a:srgbClr val="000000"/>
                </a:solidFill>
                <a:latin typeface="Arial"/>
                <a:ea typeface="Arial"/>
                <a:cs typeface="Arial"/>
                <a:sym typeface="Arial"/>
              </a:rPr>
              <a:t>Wat is nodig?</a:t>
            </a:r>
            <a:endParaRPr sz="3600" dirty="0"/>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a:p>
            <a:pPr marL="285750" lvl="0" indent="-285750">
              <a:buSzPts val="1800"/>
              <a:buFont typeface="Arial"/>
              <a:buChar char="•"/>
            </a:pPr>
            <a:r>
              <a:rPr lang="nl-NL" sz="2000" b="0" i="0" u="none" strike="noStrike" cap="none" dirty="0">
                <a:solidFill>
                  <a:srgbClr val="000000"/>
                </a:solidFill>
                <a:latin typeface="Arial"/>
                <a:ea typeface="Arial"/>
                <a:cs typeface="Arial"/>
                <a:sym typeface="Arial"/>
              </a:rPr>
              <a:t>Herstel van vertrouwen en relaties</a:t>
            </a:r>
            <a:br>
              <a:rPr lang="nl-NL" sz="1600" b="0" i="1" u="none" strike="noStrike" cap="none" dirty="0">
                <a:solidFill>
                  <a:srgbClr val="000000"/>
                </a:solidFill>
                <a:latin typeface="Arial"/>
                <a:ea typeface="Arial"/>
                <a:cs typeface="Arial"/>
                <a:sym typeface="Arial"/>
              </a:rPr>
            </a:br>
            <a:br>
              <a:rPr lang="nl-NL" sz="1600" b="0" i="1" u="none" strike="noStrike" cap="none" dirty="0">
                <a:solidFill>
                  <a:srgbClr val="000000"/>
                </a:solidFill>
                <a:latin typeface="Arial"/>
                <a:ea typeface="Arial"/>
                <a:cs typeface="Arial"/>
                <a:sym typeface="Arial"/>
              </a:rPr>
            </a:br>
            <a:r>
              <a:rPr lang="nl-NL" sz="1600" b="0" i="1" u="none" strike="noStrike" cap="none" dirty="0">
                <a:solidFill>
                  <a:srgbClr val="000000"/>
                </a:solidFill>
                <a:latin typeface="Arial"/>
                <a:ea typeface="Arial"/>
                <a:cs typeface="Arial"/>
                <a:sym typeface="Arial"/>
              </a:rPr>
              <a:t>“De grootste bron van stress bij bewoners van Groningen? Niet de aardbevingen zelf, maar de aanpak van overheid en instanties. Stel het terugwinnen van vertrouwen centraal</a:t>
            </a:r>
            <a:r>
              <a:rPr lang="nl-NL" sz="1600" i="1" dirty="0"/>
              <a:t>“.  (</a:t>
            </a:r>
            <a:r>
              <a:rPr lang="nl-NL" sz="1600" i="1" dirty="0" err="1"/>
              <a:t>Hupkes</a:t>
            </a:r>
            <a:r>
              <a:rPr lang="nl-NL" sz="1600" i="1" dirty="0"/>
              <a:t> &amp; </a:t>
            </a:r>
            <a:r>
              <a:rPr lang="nl-NL" sz="1600" i="1" dirty="0" err="1"/>
              <a:t>Postmes</a:t>
            </a:r>
            <a:r>
              <a:rPr lang="nl-NL" sz="1600" i="1" dirty="0"/>
              <a:t>, Dagblad van het Noorden, 15 juli 2021)</a:t>
            </a:r>
            <a:endParaRPr lang="nl-NL" sz="2400" dirty="0"/>
          </a:p>
          <a:p>
            <a:pPr marL="285750" lvl="0" indent="-285750">
              <a:buSzPts val="1800"/>
              <a:buFont typeface="Arial"/>
              <a:buChar char="•"/>
            </a:pPr>
            <a:endParaRPr lang="nl-NL" sz="2800" dirty="0"/>
          </a:p>
          <a:p>
            <a:pPr marL="285750" lvl="0" indent="-285750">
              <a:buSzPts val="1800"/>
              <a:buFont typeface="Arial"/>
              <a:buChar char="•"/>
            </a:pPr>
            <a:r>
              <a:rPr lang="nl-NL" sz="2000" dirty="0"/>
              <a:t>Genoegdoening verschaffen, erkenning</a:t>
            </a:r>
            <a:br>
              <a:rPr lang="nl-NL" sz="2000" dirty="0"/>
            </a:br>
            <a:endParaRPr lang="nl-NL" sz="3600" dirty="0"/>
          </a:p>
          <a:p>
            <a:pPr marL="285750" lvl="0" indent="-285750">
              <a:buSzPts val="1800"/>
              <a:buFont typeface="Arial"/>
              <a:buChar char="•"/>
            </a:pPr>
            <a:r>
              <a:rPr lang="nl-NL" sz="2000" dirty="0"/>
              <a:t>Top-down systeem faalt. Crisisaanpak! (en dat betekent: niet meer centraal regisseren maar lokaal improviseren)</a:t>
            </a:r>
          </a:p>
          <a:p>
            <a:pPr marL="285750" marR="0" lvl="0" indent="-285750" algn="l" rtl="0">
              <a:lnSpc>
                <a:spcPct val="100000"/>
              </a:lnSpc>
              <a:spcBef>
                <a:spcPts val="0"/>
              </a:spcBef>
              <a:spcAft>
                <a:spcPts val="0"/>
              </a:spcAft>
              <a:buClr>
                <a:srgbClr val="000000"/>
              </a:buClr>
              <a:buSzPts val="1800"/>
              <a:buFont typeface="Arial"/>
              <a:buChar char="•"/>
            </a:pP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7E66"/>
        </a:solidFill>
        <a:effectLst/>
      </p:bgPr>
    </p:bg>
    <p:spTree>
      <p:nvGrpSpPr>
        <p:cNvPr id="1" name="Shape 238"/>
        <p:cNvGrpSpPr/>
        <p:nvPr/>
      </p:nvGrpSpPr>
      <p:grpSpPr>
        <a:xfrm>
          <a:off x="0" y="0"/>
          <a:ext cx="0" cy="0"/>
          <a:chOff x="0" y="0"/>
          <a:chExt cx="0" cy="0"/>
        </a:xfrm>
      </p:grpSpPr>
      <p:sp>
        <p:nvSpPr>
          <p:cNvPr id="239" name="Google Shape;239;p58"/>
          <p:cNvSpPr txBox="1">
            <a:spLocks noGrp="1"/>
          </p:cNvSpPr>
          <p:nvPr>
            <p:ph type="subTitle" idx="1"/>
          </p:nvPr>
        </p:nvSpPr>
        <p:spPr>
          <a:xfrm>
            <a:off x="1090611" y="1300480"/>
            <a:ext cx="9577389" cy="3427694"/>
          </a:xfrm>
          <a:prstGeom prst="rect">
            <a:avLst/>
          </a:prstGeom>
          <a:noFill/>
          <a:ln>
            <a:noFill/>
          </a:ln>
        </p:spPr>
        <p:txBody>
          <a:bodyPr spcFirstLastPara="1" wrap="square" lIns="91425" tIns="45700" rIns="91425" bIns="45700" anchor="t" anchorCtr="0">
            <a:normAutofit/>
          </a:bodyPr>
          <a:lstStyle/>
          <a:p>
            <a:pPr marL="914400" lvl="2" indent="0" algn="l" rtl="0">
              <a:lnSpc>
                <a:spcPct val="90000"/>
              </a:lnSpc>
              <a:spcBef>
                <a:spcPts val="1000"/>
              </a:spcBef>
              <a:spcAft>
                <a:spcPts val="0"/>
              </a:spcAft>
              <a:buSzPts val="2400"/>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pic>
        <p:nvPicPr>
          <p:cNvPr id="240" name="Google Shape;240;p58"/>
          <p:cNvPicPr preferRelativeResize="0"/>
          <p:nvPr/>
        </p:nvPicPr>
        <p:blipFill rotWithShape="1">
          <a:blip r:embed="rId3">
            <a:alphaModFix/>
          </a:blip>
          <a:srcRect/>
          <a:stretch/>
        </p:blipFill>
        <p:spPr>
          <a:xfrm>
            <a:off x="0" y="0"/>
            <a:ext cx="10286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7E66"/>
        </a:solidFill>
        <a:effectLst/>
      </p:bgPr>
    </p:bg>
    <p:spTree>
      <p:nvGrpSpPr>
        <p:cNvPr id="1" name="Shape 244"/>
        <p:cNvGrpSpPr/>
        <p:nvPr/>
      </p:nvGrpSpPr>
      <p:grpSpPr>
        <a:xfrm>
          <a:off x="0" y="0"/>
          <a:ext cx="0" cy="0"/>
          <a:chOff x="0" y="0"/>
          <a:chExt cx="0" cy="0"/>
        </a:xfrm>
      </p:grpSpPr>
      <p:sp>
        <p:nvSpPr>
          <p:cNvPr id="245" name="Google Shape;245;g101dca00f6d_0_25"/>
          <p:cNvSpPr txBox="1">
            <a:spLocks noGrp="1"/>
          </p:cNvSpPr>
          <p:nvPr>
            <p:ph type="ctrTitle"/>
          </p:nvPr>
        </p:nvSpPr>
        <p:spPr>
          <a:xfrm>
            <a:off x="1295997" y="591225"/>
            <a:ext cx="8971200" cy="136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nl-NL" sz="3600" b="1" dirty="0">
                <a:latin typeface="Arial"/>
                <a:ea typeface="Arial"/>
                <a:cs typeface="Arial"/>
                <a:sym typeface="Arial"/>
              </a:rPr>
              <a:t>Lessen van Groningen - dialoog tijdens een ramp in slow-motion </a:t>
            </a:r>
            <a:endParaRPr sz="5200" dirty="0">
              <a:latin typeface="Arial"/>
              <a:ea typeface="Arial"/>
              <a:cs typeface="Arial"/>
              <a:sym typeface="Arial"/>
            </a:endParaRPr>
          </a:p>
          <a:p>
            <a:pPr marL="0" lvl="0" indent="0" algn="l" rtl="0">
              <a:lnSpc>
                <a:spcPct val="90000"/>
              </a:lnSpc>
              <a:spcBef>
                <a:spcPts val="0"/>
              </a:spcBef>
              <a:spcAft>
                <a:spcPts val="0"/>
              </a:spcAft>
              <a:buClr>
                <a:schemeClr val="dk1"/>
              </a:buClr>
              <a:buSzPts val="3600"/>
              <a:buFont typeface="Arial"/>
              <a:buNone/>
            </a:pPr>
            <a:endParaRPr sz="3600" dirty="0">
              <a:latin typeface="Arial"/>
              <a:ea typeface="Arial"/>
              <a:cs typeface="Arial"/>
              <a:sym typeface="Arial"/>
            </a:endParaRPr>
          </a:p>
        </p:txBody>
      </p:sp>
      <p:pic>
        <p:nvPicPr>
          <p:cNvPr id="246" name="Google Shape;246;g101dca00f6d_0_25"/>
          <p:cNvPicPr preferRelativeResize="0"/>
          <p:nvPr/>
        </p:nvPicPr>
        <p:blipFill rotWithShape="1">
          <a:blip r:embed="rId3">
            <a:alphaModFix/>
          </a:blip>
          <a:srcRect/>
          <a:stretch/>
        </p:blipFill>
        <p:spPr>
          <a:xfrm>
            <a:off x="9308306" y="5841527"/>
            <a:ext cx="2719386" cy="799500"/>
          </a:xfrm>
          <a:prstGeom prst="rect">
            <a:avLst/>
          </a:prstGeom>
          <a:noFill/>
          <a:ln>
            <a:noFill/>
          </a:ln>
        </p:spPr>
      </p:pic>
      <p:sp>
        <p:nvSpPr>
          <p:cNvPr id="247" name="Google Shape;247;g101dca00f6d_0_25"/>
          <p:cNvSpPr txBox="1"/>
          <p:nvPr/>
        </p:nvSpPr>
        <p:spPr>
          <a:xfrm>
            <a:off x="1039800" y="1595975"/>
            <a:ext cx="82686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600" b="1"/>
          </a:p>
          <a:p>
            <a:pPr marL="0" marR="0" lvl="0" indent="0" algn="l" rtl="0">
              <a:lnSpc>
                <a:spcPct val="100000"/>
              </a:lnSpc>
              <a:spcBef>
                <a:spcPts val="0"/>
              </a:spcBef>
              <a:spcAft>
                <a:spcPts val="0"/>
              </a:spcAft>
              <a:buNone/>
            </a:pPr>
            <a:endParaRPr sz="1600" b="1"/>
          </a:p>
          <a:p>
            <a:pPr marL="0" marR="0" lvl="0" indent="0" algn="l" rtl="0">
              <a:lnSpc>
                <a:spcPct val="100000"/>
              </a:lnSpc>
              <a:spcBef>
                <a:spcPts val="0"/>
              </a:spcBef>
              <a:spcAft>
                <a:spcPts val="0"/>
              </a:spcAft>
              <a:buNone/>
            </a:pPr>
            <a:endParaRPr/>
          </a:p>
        </p:txBody>
      </p:sp>
      <p:sp>
        <p:nvSpPr>
          <p:cNvPr id="248" name="Google Shape;248;g101dca00f6d_0_25"/>
          <p:cNvSpPr txBox="1"/>
          <p:nvPr/>
        </p:nvSpPr>
        <p:spPr>
          <a:xfrm>
            <a:off x="1138325" y="1955025"/>
            <a:ext cx="8268600" cy="41441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700" b="1" dirty="0"/>
          </a:p>
          <a:p>
            <a:pPr marL="342900" lvl="0" indent="-342900" algn="l" rtl="0">
              <a:lnSpc>
                <a:spcPct val="115000"/>
              </a:lnSpc>
              <a:spcBef>
                <a:spcPts val="1200"/>
              </a:spcBef>
              <a:spcAft>
                <a:spcPts val="0"/>
              </a:spcAft>
              <a:buAutoNum type="arabicPeriod"/>
            </a:pPr>
            <a:r>
              <a:rPr lang="nl-NL" sz="1800" dirty="0">
                <a:solidFill>
                  <a:schemeClr val="dk1"/>
                </a:solidFill>
              </a:rPr>
              <a:t>Gebiedsgericht werken is effectief.</a:t>
            </a:r>
          </a:p>
          <a:p>
            <a:pPr marL="342900" lvl="0" indent="-342900" algn="l" rtl="0">
              <a:lnSpc>
                <a:spcPct val="115000"/>
              </a:lnSpc>
              <a:spcBef>
                <a:spcPts val="1200"/>
              </a:spcBef>
              <a:spcAft>
                <a:spcPts val="0"/>
              </a:spcAft>
              <a:buAutoNum type="arabicPeriod"/>
            </a:pPr>
            <a:r>
              <a:rPr lang="nl-NL" sz="1800" dirty="0">
                <a:solidFill>
                  <a:schemeClr val="dk1"/>
                </a:solidFill>
              </a:rPr>
              <a:t>Doelen van overheid, instanties en bewoners moeten weer samenvallen: een </a:t>
            </a:r>
            <a:r>
              <a:rPr lang="nl-NL" sz="1800" b="1" dirty="0">
                <a:solidFill>
                  <a:schemeClr val="dk1"/>
                </a:solidFill>
              </a:rPr>
              <a:t>toekomstbestendige woning </a:t>
            </a:r>
            <a:r>
              <a:rPr lang="nl-NL" sz="1800" dirty="0">
                <a:solidFill>
                  <a:schemeClr val="dk1"/>
                </a:solidFill>
              </a:rPr>
              <a:t>in een </a:t>
            </a:r>
            <a:r>
              <a:rPr lang="nl-NL" sz="1800" b="1" dirty="0">
                <a:solidFill>
                  <a:schemeClr val="dk1"/>
                </a:solidFill>
              </a:rPr>
              <a:t>toekomstbestendige buurt</a:t>
            </a:r>
            <a:r>
              <a:rPr lang="nl-NL" sz="1800" dirty="0">
                <a:solidFill>
                  <a:schemeClr val="dk1"/>
                </a:solidFill>
              </a:rPr>
              <a:t>.</a:t>
            </a:r>
          </a:p>
          <a:p>
            <a:pPr marL="342900" lvl="0" indent="-342900" algn="l" rtl="0">
              <a:lnSpc>
                <a:spcPct val="115000"/>
              </a:lnSpc>
              <a:spcBef>
                <a:spcPts val="1200"/>
              </a:spcBef>
              <a:spcAft>
                <a:spcPts val="0"/>
              </a:spcAft>
              <a:buAutoNum type="arabicPeriod"/>
            </a:pPr>
            <a:r>
              <a:rPr lang="nl-NL" sz="1800" dirty="0">
                <a:solidFill>
                  <a:schemeClr val="dk1"/>
                </a:solidFill>
              </a:rPr>
              <a:t>Samenbrengen techniek, geld, recht én behoeften burger.</a:t>
            </a:r>
          </a:p>
          <a:p>
            <a:pPr marL="342900" lvl="0" indent="-342900" algn="l" rtl="0">
              <a:lnSpc>
                <a:spcPct val="115000"/>
              </a:lnSpc>
              <a:spcBef>
                <a:spcPts val="1200"/>
              </a:spcBef>
              <a:spcAft>
                <a:spcPts val="0"/>
              </a:spcAft>
              <a:buAutoNum type="arabicPeriod"/>
            </a:pPr>
            <a:r>
              <a:rPr lang="nl-NL" sz="1800" dirty="0">
                <a:solidFill>
                  <a:schemeClr val="dk1"/>
                </a:solidFill>
              </a:rPr>
              <a:t>Factor tijd: bouw ruimte in voor reflectie, borg de aansluiting systeem– en leefwereld. </a:t>
            </a:r>
          </a:p>
          <a:p>
            <a:pPr marL="342900" lvl="0" indent="-342900" algn="l" rtl="0">
              <a:lnSpc>
                <a:spcPct val="115000"/>
              </a:lnSpc>
              <a:spcBef>
                <a:spcPts val="1200"/>
              </a:spcBef>
              <a:spcAft>
                <a:spcPts val="0"/>
              </a:spcAft>
              <a:buAutoNum type="arabicPeriod"/>
            </a:pPr>
            <a:r>
              <a:rPr lang="nl-NL" sz="1800" dirty="0">
                <a:solidFill>
                  <a:schemeClr val="dk1"/>
                </a:solidFill>
              </a:rPr>
              <a:t>Participatie en dialoog op 3 niveaus.</a:t>
            </a:r>
          </a:p>
          <a:p>
            <a:pPr marL="342900" lvl="0" indent="-342900" algn="l" rtl="0">
              <a:lnSpc>
                <a:spcPct val="115000"/>
              </a:lnSpc>
              <a:spcBef>
                <a:spcPts val="1200"/>
              </a:spcBef>
              <a:spcAft>
                <a:spcPts val="0"/>
              </a:spcAft>
              <a:buAutoNum type="arabicPeriod"/>
            </a:pPr>
            <a:r>
              <a:rPr lang="nl-NL" sz="1800" dirty="0">
                <a:solidFill>
                  <a:schemeClr val="dk1"/>
                </a:solidFill>
              </a:rPr>
              <a:t>Duidelijkheid in verantwoordelijkheden in driehoek overheid, bedrijven en </a:t>
            </a:r>
            <a:r>
              <a:rPr lang="en-US" sz="1800" dirty="0" err="1">
                <a:solidFill>
                  <a:schemeClr val="dk1"/>
                </a:solidFill>
              </a:rPr>
              <a:t>bewoner</a:t>
            </a:r>
            <a:r>
              <a:rPr lang="en-US" sz="1800" dirty="0">
                <a:solidFill>
                  <a:schemeClr val="dk1"/>
                </a:solidFill>
              </a:rPr>
              <a:t>.</a:t>
            </a:r>
            <a:endParaRPr lang="en-US" sz="18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D57E66"/>
        </a:solidFill>
        <a:effectLst/>
      </p:bgPr>
    </p:bg>
    <p:spTree>
      <p:nvGrpSpPr>
        <p:cNvPr id="1" name="Shape 252"/>
        <p:cNvGrpSpPr/>
        <p:nvPr/>
      </p:nvGrpSpPr>
      <p:grpSpPr>
        <a:xfrm>
          <a:off x="0" y="0"/>
          <a:ext cx="0" cy="0"/>
          <a:chOff x="0" y="0"/>
          <a:chExt cx="0" cy="0"/>
        </a:xfrm>
      </p:grpSpPr>
      <p:pic>
        <p:nvPicPr>
          <p:cNvPr id="253" name="Google Shape;253;g101dca00f6d_0_46"/>
          <p:cNvPicPr preferRelativeResize="0"/>
          <p:nvPr/>
        </p:nvPicPr>
        <p:blipFill rotWithShape="1">
          <a:blip r:embed="rId3">
            <a:alphaModFix/>
          </a:blip>
          <a:srcRect/>
          <a:stretch/>
        </p:blipFill>
        <p:spPr>
          <a:xfrm>
            <a:off x="9308306" y="5841527"/>
            <a:ext cx="2719386" cy="799500"/>
          </a:xfrm>
          <a:prstGeom prst="rect">
            <a:avLst/>
          </a:prstGeom>
          <a:noFill/>
          <a:ln>
            <a:noFill/>
          </a:ln>
        </p:spPr>
      </p:pic>
      <p:sp>
        <p:nvSpPr>
          <p:cNvPr id="254" name="Google Shape;254;g101dca00f6d_0_46"/>
          <p:cNvSpPr txBox="1"/>
          <p:nvPr/>
        </p:nvSpPr>
        <p:spPr>
          <a:xfrm>
            <a:off x="1039800" y="1595975"/>
            <a:ext cx="82686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600" b="1"/>
          </a:p>
          <a:p>
            <a:pPr marL="0" marR="0" lvl="0" indent="0" algn="l" rtl="0">
              <a:lnSpc>
                <a:spcPct val="100000"/>
              </a:lnSpc>
              <a:spcBef>
                <a:spcPts val="0"/>
              </a:spcBef>
              <a:spcAft>
                <a:spcPts val="0"/>
              </a:spcAft>
              <a:buNone/>
            </a:pPr>
            <a:endParaRPr sz="1600" b="1"/>
          </a:p>
          <a:p>
            <a:pPr marL="0" marR="0" lvl="0" indent="0" algn="l" rtl="0">
              <a:lnSpc>
                <a:spcPct val="100000"/>
              </a:lnSpc>
              <a:spcBef>
                <a:spcPts val="0"/>
              </a:spcBef>
              <a:spcAft>
                <a:spcPts val="0"/>
              </a:spcAft>
              <a:buNone/>
            </a:pPr>
            <a:endParaRPr/>
          </a:p>
        </p:txBody>
      </p:sp>
      <p:sp>
        <p:nvSpPr>
          <p:cNvPr id="255" name="Google Shape;255;g101dca00f6d_0_46"/>
          <p:cNvSpPr txBox="1"/>
          <p:nvPr/>
        </p:nvSpPr>
        <p:spPr>
          <a:xfrm>
            <a:off x="1138325" y="1955025"/>
            <a:ext cx="8268600" cy="872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nl-NL" sz="1800">
                <a:solidFill>
                  <a:schemeClr val="dk1"/>
                </a:solidFill>
              </a:rPr>
              <a:t>  </a:t>
            </a:r>
            <a:endParaRPr sz="1800">
              <a:solidFill>
                <a:schemeClr val="dk1"/>
              </a:solidFill>
            </a:endParaRPr>
          </a:p>
          <a:p>
            <a:pPr marL="457200" marR="0" lvl="0" indent="0" algn="l" rtl="0">
              <a:lnSpc>
                <a:spcPct val="100000"/>
              </a:lnSpc>
              <a:spcBef>
                <a:spcPts val="1200"/>
              </a:spcBef>
              <a:spcAft>
                <a:spcPts val="0"/>
              </a:spcAft>
              <a:buNone/>
            </a:pPr>
            <a:r>
              <a:rPr lang="nl-NL" sz="2000" b="1"/>
              <a:t> </a:t>
            </a:r>
            <a:endParaRPr sz="1800" b="1"/>
          </a:p>
        </p:txBody>
      </p:sp>
      <p:pic>
        <p:nvPicPr>
          <p:cNvPr id="256" name="Google Shape;256;g101dca00f6d_0_46"/>
          <p:cNvPicPr preferRelativeResize="0"/>
          <p:nvPr/>
        </p:nvPicPr>
        <p:blipFill>
          <a:blip r:embed="rId4">
            <a:alphaModFix/>
          </a:blip>
          <a:stretch>
            <a:fillRect/>
          </a:stretch>
        </p:blipFill>
        <p:spPr>
          <a:xfrm>
            <a:off x="743325" y="382220"/>
            <a:ext cx="8564976" cy="6093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CCB94"/>
        </a:solidFill>
        <a:effectLst/>
      </p:bgPr>
    </p:bg>
    <p:spTree>
      <p:nvGrpSpPr>
        <p:cNvPr id="1" name="Shape 260"/>
        <p:cNvGrpSpPr/>
        <p:nvPr/>
      </p:nvGrpSpPr>
      <p:grpSpPr>
        <a:xfrm>
          <a:off x="0" y="0"/>
          <a:ext cx="0" cy="0"/>
          <a:chOff x="0" y="0"/>
          <a:chExt cx="0" cy="0"/>
        </a:xfrm>
      </p:grpSpPr>
      <p:sp>
        <p:nvSpPr>
          <p:cNvPr id="261" name="Google Shape;261;p44"/>
          <p:cNvSpPr txBox="1">
            <a:spLocks noGrp="1"/>
          </p:cNvSpPr>
          <p:nvPr>
            <p:ph type="subTitle" idx="1"/>
          </p:nvPr>
        </p:nvSpPr>
        <p:spPr>
          <a:xfrm>
            <a:off x="1090611" y="1300480"/>
            <a:ext cx="9577389" cy="3427694"/>
          </a:xfrm>
          <a:prstGeom prst="rect">
            <a:avLst/>
          </a:prstGeom>
          <a:noFill/>
          <a:ln>
            <a:noFill/>
          </a:ln>
        </p:spPr>
        <p:txBody>
          <a:bodyPr spcFirstLastPara="1" wrap="square" lIns="91425" tIns="45700" rIns="91425" bIns="45700" anchor="t" anchorCtr="0">
            <a:normAutofit/>
          </a:bodyPr>
          <a:lstStyle/>
          <a:p>
            <a:pPr marL="914400" lvl="2" indent="0" algn="l" rtl="0">
              <a:lnSpc>
                <a:spcPct val="90000"/>
              </a:lnSpc>
              <a:spcBef>
                <a:spcPts val="1000"/>
              </a:spcBef>
              <a:spcAft>
                <a:spcPts val="0"/>
              </a:spcAft>
              <a:buSzPts val="2400"/>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a:latin typeface="Arial"/>
              <a:ea typeface="Arial"/>
              <a:cs typeface="Arial"/>
              <a:sym typeface="Arial"/>
            </a:endParaRPr>
          </a:p>
        </p:txBody>
      </p:sp>
      <p:pic>
        <p:nvPicPr>
          <p:cNvPr id="262" name="Google Shape;262;p44"/>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263" name="Google Shape;263;p44"/>
          <p:cNvSpPr txBox="1"/>
          <p:nvPr/>
        </p:nvSpPr>
        <p:spPr>
          <a:xfrm>
            <a:off x="1524000" y="1117600"/>
            <a:ext cx="7670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2400" b="1" i="0" u="none" strike="noStrike" cap="none">
                <a:solidFill>
                  <a:srgbClr val="000000"/>
                </a:solidFill>
                <a:latin typeface="Arial"/>
                <a:ea typeface="Arial"/>
                <a:cs typeface="Arial"/>
                <a:sym typeface="Arial"/>
              </a:rPr>
              <a:t>Vragen en reflectie</a:t>
            </a:r>
            <a:endParaRPr/>
          </a:p>
          <a:p>
            <a:pPr marL="0" marR="0" lvl="0" indent="0" algn="l" rtl="0">
              <a:lnSpc>
                <a:spcPct val="100000"/>
              </a:lnSpc>
              <a:spcBef>
                <a:spcPts val="0"/>
              </a:spcBef>
              <a:spcAft>
                <a:spcPts val="0"/>
              </a:spcAft>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264" name="Google Shape;264;p44" descr="Afbeelding met binnen, venster, licht, donker&#10;&#10;Automatisch gegenereerde beschrijving"/>
          <p:cNvPicPr preferRelativeResize="0"/>
          <p:nvPr/>
        </p:nvPicPr>
        <p:blipFill rotWithShape="1">
          <a:blip r:embed="rId4">
            <a:alphaModFix/>
          </a:blip>
          <a:srcRect/>
          <a:stretch/>
        </p:blipFill>
        <p:spPr>
          <a:xfrm>
            <a:off x="483044" y="2916367"/>
            <a:ext cx="2122551" cy="2857500"/>
          </a:xfrm>
          <a:prstGeom prst="rect">
            <a:avLst/>
          </a:prstGeom>
          <a:noFill/>
          <a:ln>
            <a:noFill/>
          </a:ln>
        </p:spPr>
      </p:pic>
      <p:pic>
        <p:nvPicPr>
          <p:cNvPr id="265" name="Google Shape;265;p44"/>
          <p:cNvPicPr preferRelativeResize="0"/>
          <p:nvPr/>
        </p:nvPicPr>
        <p:blipFill rotWithShape="1">
          <a:blip r:embed="rId5">
            <a:alphaModFix/>
          </a:blip>
          <a:srcRect/>
          <a:stretch/>
        </p:blipFill>
        <p:spPr>
          <a:xfrm>
            <a:off x="3787019" y="2882900"/>
            <a:ext cx="2168225" cy="2890967"/>
          </a:xfrm>
          <a:prstGeom prst="rect">
            <a:avLst/>
          </a:prstGeom>
          <a:noFill/>
          <a:ln>
            <a:noFill/>
          </a:ln>
        </p:spPr>
      </p:pic>
      <p:pic>
        <p:nvPicPr>
          <p:cNvPr id="266" name="Google Shape;266;p44" descr="Afbeelding met binnen, muur, plafond, fornuis&#10;&#10;Automatisch gegenereerde beschrijving"/>
          <p:cNvPicPr preferRelativeResize="0"/>
          <p:nvPr/>
        </p:nvPicPr>
        <p:blipFill rotWithShape="1">
          <a:blip r:embed="rId6">
            <a:alphaModFix/>
          </a:blip>
          <a:srcRect/>
          <a:stretch/>
        </p:blipFill>
        <p:spPr>
          <a:xfrm>
            <a:off x="7343140" y="2899633"/>
            <a:ext cx="2143125" cy="285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270"/>
        <p:cNvGrpSpPr/>
        <p:nvPr/>
      </p:nvGrpSpPr>
      <p:grpSpPr>
        <a:xfrm>
          <a:off x="0" y="0"/>
          <a:ext cx="0" cy="0"/>
          <a:chOff x="0" y="0"/>
          <a:chExt cx="0" cy="0"/>
        </a:xfrm>
      </p:grpSpPr>
      <p:sp>
        <p:nvSpPr>
          <p:cNvPr id="271" name="Google Shape;271;p64"/>
          <p:cNvSpPr txBox="1">
            <a:spLocks noGrp="1"/>
          </p:cNvSpPr>
          <p:nvPr>
            <p:ph type="ctrTitle"/>
          </p:nvPr>
        </p:nvSpPr>
        <p:spPr>
          <a:xfrm>
            <a:off x="482043" y="556974"/>
            <a:ext cx="4664220" cy="21318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rial"/>
              <a:buNone/>
            </a:pPr>
            <a:r>
              <a:rPr lang="nl-NL" sz="4000">
                <a:solidFill>
                  <a:schemeClr val="dk1"/>
                </a:solidFill>
                <a:latin typeface="Arial"/>
                <a:ea typeface="Arial"/>
                <a:cs typeface="Arial"/>
                <a:sym typeface="Arial"/>
              </a:rPr>
              <a:t>Hartelijk dank!</a:t>
            </a:r>
            <a:endParaRPr sz="4000">
              <a:solidFill>
                <a:schemeClr val="dk1"/>
              </a:solidFill>
              <a:latin typeface="Arial"/>
              <a:ea typeface="Arial"/>
              <a:cs typeface="Arial"/>
              <a:sym typeface="Arial"/>
            </a:endParaRPr>
          </a:p>
        </p:txBody>
      </p:sp>
      <p:sp>
        <p:nvSpPr>
          <p:cNvPr id="272" name="Google Shape;272;p64"/>
          <p:cNvSpPr txBox="1">
            <a:spLocks noGrp="1"/>
          </p:cNvSpPr>
          <p:nvPr>
            <p:ph type="subTitle" idx="1"/>
          </p:nvPr>
        </p:nvSpPr>
        <p:spPr>
          <a:xfrm>
            <a:off x="558090" y="2614601"/>
            <a:ext cx="4492454" cy="24190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nl-NL" sz="1700">
                <a:solidFill>
                  <a:schemeClr val="dk1"/>
                </a:solidFill>
                <a:latin typeface="Arial"/>
                <a:ea typeface="Arial"/>
                <a:cs typeface="Arial"/>
                <a:sym typeface="Arial"/>
              </a:rPr>
              <a:t>Contactgegevens:</a:t>
            </a:r>
            <a:endParaRPr sz="17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600"/>
              <a:buNone/>
            </a:pPr>
            <a:r>
              <a:rPr lang="nl-NL" sz="1700" u="sng">
                <a:solidFill>
                  <a:schemeClr val="hlink"/>
                </a:solidFill>
                <a:latin typeface="Arial"/>
                <a:ea typeface="Arial"/>
                <a:cs typeface="Arial"/>
                <a:sym typeface="Arial"/>
                <a:hlinkClick r:id="rId3"/>
              </a:rPr>
              <a:t>t.postmes@rug.nl</a:t>
            </a:r>
            <a:endParaRPr sz="17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600"/>
              <a:buNone/>
            </a:pPr>
            <a:r>
              <a:rPr lang="nl-NL" sz="1700" u="sng">
                <a:solidFill>
                  <a:schemeClr val="hlink"/>
                </a:solidFill>
                <a:latin typeface="Arial"/>
                <a:ea typeface="Arial"/>
                <a:cs typeface="Arial"/>
                <a:sym typeface="Arial"/>
                <a:hlinkClick r:id="rId4"/>
              </a:rPr>
              <a:t>n.a.busscher@rug.nl</a:t>
            </a:r>
            <a:r>
              <a:rPr lang="nl-NL" sz="1700">
                <a:solidFill>
                  <a:schemeClr val="dk1"/>
                </a:solidFill>
                <a:latin typeface="Arial"/>
                <a:ea typeface="Arial"/>
                <a:cs typeface="Arial"/>
                <a:sym typeface="Arial"/>
              </a:rPr>
              <a:t>    </a:t>
            </a:r>
            <a:endParaRPr sz="17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600"/>
              <a:buNone/>
            </a:pPr>
            <a:endParaRPr sz="1700">
              <a:solidFill>
                <a:schemeClr val="dk1"/>
              </a:solidFill>
              <a:latin typeface="Arial"/>
              <a:ea typeface="Arial"/>
              <a:cs typeface="Arial"/>
              <a:sym typeface="Arial"/>
            </a:endParaRPr>
          </a:p>
          <a:p>
            <a:pPr marL="0" lvl="0" indent="0" algn="l" rtl="0">
              <a:lnSpc>
                <a:spcPct val="90000"/>
              </a:lnSpc>
              <a:spcBef>
                <a:spcPts val="0"/>
              </a:spcBef>
              <a:spcAft>
                <a:spcPts val="0"/>
              </a:spcAft>
              <a:buClr>
                <a:schemeClr val="dk1"/>
              </a:buClr>
              <a:buSzPts val="1600"/>
              <a:buNone/>
            </a:pPr>
            <a:endParaRPr sz="2500">
              <a:latin typeface="Arial"/>
              <a:ea typeface="Arial"/>
              <a:cs typeface="Arial"/>
              <a:sym typeface="Arial"/>
            </a:endParaRPr>
          </a:p>
          <a:p>
            <a:pPr marL="0" lvl="0" indent="0" algn="l" rtl="0">
              <a:lnSpc>
                <a:spcPct val="90000"/>
              </a:lnSpc>
              <a:spcBef>
                <a:spcPts val="1000"/>
              </a:spcBef>
              <a:spcAft>
                <a:spcPts val="0"/>
              </a:spcAft>
              <a:buClr>
                <a:schemeClr val="dk1"/>
              </a:buClr>
              <a:buSzPts val="1600"/>
              <a:buNone/>
            </a:pPr>
            <a:r>
              <a:rPr lang="nl-NL" sz="1700">
                <a:solidFill>
                  <a:schemeClr val="dk1"/>
                </a:solidFill>
                <a:latin typeface="Arial"/>
                <a:ea typeface="Arial"/>
                <a:cs typeface="Arial"/>
                <a:sym typeface="Arial"/>
              </a:rPr>
              <a:t>www.kennisplatformleefbaar.nl</a:t>
            </a:r>
            <a:endParaRPr sz="1700">
              <a:solidFill>
                <a:schemeClr val="dk1"/>
              </a:solidFill>
              <a:latin typeface="Arial"/>
              <a:ea typeface="Arial"/>
              <a:cs typeface="Arial"/>
              <a:sym typeface="Arial"/>
            </a:endParaRPr>
          </a:p>
        </p:txBody>
      </p:sp>
      <p:sp>
        <p:nvSpPr>
          <p:cNvPr id="273" name="Google Shape;273;p64"/>
          <p:cNvSpPr/>
          <p:nvPr/>
        </p:nvSpPr>
        <p:spPr>
          <a:xfrm>
            <a:off x="5714207" y="361702"/>
            <a:ext cx="1691640" cy="1691640"/>
          </a:xfrm>
          <a:custGeom>
            <a:avLst/>
            <a:gdLst/>
            <a:ahLst/>
            <a:cxnLst/>
            <a:rect l="l" t="t" r="r" b="b"/>
            <a:pathLst>
              <a:path w="1691640" h="1691640" extrusionOk="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 name="Google Shape;274;p64"/>
          <p:cNvSpPr/>
          <p:nvPr/>
        </p:nvSpPr>
        <p:spPr>
          <a:xfrm>
            <a:off x="5549615" y="197110"/>
            <a:ext cx="2020824" cy="202082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5" name="Google Shape;275;p64"/>
          <p:cNvSpPr/>
          <p:nvPr/>
        </p:nvSpPr>
        <p:spPr>
          <a:xfrm>
            <a:off x="8278624" y="2"/>
            <a:ext cx="3913376" cy="3281569"/>
          </a:xfrm>
          <a:custGeom>
            <a:avLst/>
            <a:gdLst/>
            <a:ahLst/>
            <a:cxnLst/>
            <a:rect l="l" t="t" r="r" b="b"/>
            <a:pathLst>
              <a:path w="3913376" h="3281569" extrusionOk="0">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64"/>
          <p:cNvSpPr/>
          <p:nvPr/>
        </p:nvSpPr>
        <p:spPr>
          <a:xfrm>
            <a:off x="8114932" y="1"/>
            <a:ext cx="4077068" cy="3445261"/>
          </a:xfrm>
          <a:custGeom>
            <a:avLst/>
            <a:gdLst/>
            <a:ahLst/>
            <a:cxnLst/>
            <a:rect l="l" t="t" r="r" b="b"/>
            <a:pathLst>
              <a:path w="4077068" h="3445261" extrusionOk="0">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7" name="Google Shape;277;p64"/>
          <p:cNvSpPr/>
          <p:nvPr/>
        </p:nvSpPr>
        <p:spPr>
          <a:xfrm>
            <a:off x="1818614" y="4769536"/>
            <a:ext cx="3950208" cy="2088462"/>
          </a:xfrm>
          <a:custGeom>
            <a:avLst/>
            <a:gdLst/>
            <a:ahLst/>
            <a:cxnLst/>
            <a:rect l="l" t="t" r="r" b="b"/>
            <a:pathLst>
              <a:path w="3950208" h="2088462" extrusionOk="0">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64"/>
          <p:cNvSpPr/>
          <p:nvPr/>
        </p:nvSpPr>
        <p:spPr>
          <a:xfrm>
            <a:off x="1653162" y="4604085"/>
            <a:ext cx="4281112" cy="2253913"/>
          </a:xfrm>
          <a:custGeom>
            <a:avLst/>
            <a:gdLst/>
            <a:ahLst/>
            <a:cxnLst/>
            <a:rect l="l" t="t" r="r" b="b"/>
            <a:pathLst>
              <a:path w="4281112" h="2253913" extrusionOk="0">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9" name="Google Shape;279;p64"/>
          <p:cNvSpPr/>
          <p:nvPr/>
        </p:nvSpPr>
        <p:spPr>
          <a:xfrm>
            <a:off x="5886020" y="2715337"/>
            <a:ext cx="2743200" cy="2743200"/>
          </a:xfrm>
          <a:custGeom>
            <a:avLst/>
            <a:gdLst/>
            <a:ahLst/>
            <a:cxnLst/>
            <a:rect l="l" t="t" r="r" b="b"/>
            <a:pathLst>
              <a:path w="2743200" h="2743200" extrusionOk="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64"/>
          <p:cNvSpPr/>
          <p:nvPr/>
        </p:nvSpPr>
        <p:spPr>
          <a:xfrm>
            <a:off x="5721428" y="2550745"/>
            <a:ext cx="3072384" cy="3072384"/>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1" name="Google Shape;281;p64"/>
          <p:cNvSpPr/>
          <p:nvPr/>
        </p:nvSpPr>
        <p:spPr>
          <a:xfrm>
            <a:off x="9009416" y="4131546"/>
            <a:ext cx="3178912" cy="2726454"/>
          </a:xfrm>
          <a:custGeom>
            <a:avLst/>
            <a:gdLst/>
            <a:ahLst/>
            <a:cxnLst/>
            <a:rect l="l" t="t" r="r" b="b"/>
            <a:pathLst>
              <a:path w="3178912" h="2726454" extrusionOk="0">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64"/>
          <p:cNvSpPr/>
          <p:nvPr/>
        </p:nvSpPr>
        <p:spPr>
          <a:xfrm>
            <a:off x="8848370" y="3966828"/>
            <a:ext cx="3339958" cy="2891173"/>
          </a:xfrm>
          <a:custGeom>
            <a:avLst/>
            <a:gdLst/>
            <a:ahLst/>
            <a:cxnLst/>
            <a:rect l="l" t="t" r="r" b="b"/>
            <a:pathLst>
              <a:path w="3339958" h="2891173" extrusionOk="0">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83" name="Google Shape;283;p64"/>
          <p:cNvPicPr preferRelativeResize="0"/>
          <p:nvPr/>
        </p:nvPicPr>
        <p:blipFill rotWithShape="1">
          <a:blip r:embed="rId5">
            <a:alphaModFix/>
          </a:blip>
          <a:srcRect/>
          <a:stretch/>
        </p:blipFill>
        <p:spPr>
          <a:xfrm>
            <a:off x="8783743" y="925905"/>
            <a:ext cx="3181546" cy="9385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7E66"/>
        </a:solidFill>
        <a:effectLst/>
      </p:bgPr>
    </p:bg>
    <p:spTree>
      <p:nvGrpSpPr>
        <p:cNvPr id="1" name="Shape 117"/>
        <p:cNvGrpSpPr/>
        <p:nvPr/>
      </p:nvGrpSpPr>
      <p:grpSpPr>
        <a:xfrm>
          <a:off x="0" y="0"/>
          <a:ext cx="0" cy="0"/>
          <a:chOff x="0" y="0"/>
          <a:chExt cx="0" cy="0"/>
        </a:xfrm>
      </p:grpSpPr>
      <p:sp>
        <p:nvSpPr>
          <p:cNvPr id="118" name="Google Shape;118;p5"/>
          <p:cNvSpPr txBox="1">
            <a:spLocks noGrp="1"/>
          </p:cNvSpPr>
          <p:nvPr>
            <p:ph type="ctrTitle"/>
          </p:nvPr>
        </p:nvSpPr>
        <p:spPr>
          <a:xfrm>
            <a:off x="1039811" y="-1"/>
            <a:ext cx="7069716" cy="13638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3600">
                <a:latin typeface="Arial"/>
                <a:ea typeface="Arial"/>
                <a:cs typeface="Arial"/>
                <a:sym typeface="Arial"/>
              </a:rPr>
              <a:t>Agenda:</a:t>
            </a:r>
            <a:br>
              <a:rPr lang="nl-NL" sz="3600">
                <a:latin typeface="Arial"/>
                <a:ea typeface="Arial"/>
                <a:cs typeface="Arial"/>
                <a:sym typeface="Arial"/>
              </a:rPr>
            </a:br>
            <a:endParaRPr sz="3600">
              <a:latin typeface="Arial"/>
              <a:ea typeface="Arial"/>
              <a:cs typeface="Arial"/>
              <a:sym typeface="Arial"/>
            </a:endParaRPr>
          </a:p>
        </p:txBody>
      </p:sp>
      <p:pic>
        <p:nvPicPr>
          <p:cNvPr id="119" name="Google Shape;119;p5"/>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120" name="Google Shape;120;p5"/>
          <p:cNvSpPr txBox="1"/>
          <p:nvPr/>
        </p:nvSpPr>
        <p:spPr>
          <a:xfrm>
            <a:off x="1039800" y="1004775"/>
            <a:ext cx="9897600" cy="1862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700" b="1" dirty="0"/>
          </a:p>
          <a:p>
            <a:pPr marL="457200" marR="0" lvl="0" indent="-355600" algn="l" rtl="0">
              <a:lnSpc>
                <a:spcPct val="100000"/>
              </a:lnSpc>
              <a:spcBef>
                <a:spcPts val="0"/>
              </a:spcBef>
              <a:spcAft>
                <a:spcPts val="0"/>
              </a:spcAft>
              <a:buSzPts val="2000"/>
              <a:buChar char="●"/>
            </a:pPr>
            <a:r>
              <a:rPr lang="nl-NL" sz="2000" b="1" dirty="0"/>
              <a:t>Het Kennisplatform Leefbaar en Kansrijk Groningen </a:t>
            </a:r>
            <a:endParaRPr sz="2000" b="1" dirty="0"/>
          </a:p>
          <a:p>
            <a:pPr marL="457200" marR="0" lvl="0" indent="0" algn="l" rtl="0">
              <a:lnSpc>
                <a:spcPct val="100000"/>
              </a:lnSpc>
              <a:spcBef>
                <a:spcPts val="0"/>
              </a:spcBef>
              <a:spcAft>
                <a:spcPts val="0"/>
              </a:spcAft>
              <a:buNone/>
            </a:pPr>
            <a:endParaRPr sz="2000" b="1" dirty="0"/>
          </a:p>
          <a:p>
            <a:pPr marL="457200" marR="0" lvl="0" indent="-355600" algn="l" rtl="0">
              <a:lnSpc>
                <a:spcPct val="100000"/>
              </a:lnSpc>
              <a:spcBef>
                <a:spcPts val="0"/>
              </a:spcBef>
              <a:spcAft>
                <a:spcPts val="0"/>
              </a:spcAft>
              <a:buSzPts val="2000"/>
              <a:buChar char="●"/>
            </a:pPr>
            <a:r>
              <a:rPr lang="nl-NL" sz="2000" b="1" dirty="0"/>
              <a:t>Dialoog in het Groningse gaswinningsdossier</a:t>
            </a:r>
            <a:endParaRPr sz="1800" b="1" dirty="0"/>
          </a:p>
          <a:p>
            <a:pPr marL="457200" marR="0" lvl="0" indent="0" algn="l" rtl="0">
              <a:lnSpc>
                <a:spcPct val="100000"/>
              </a:lnSpc>
              <a:spcBef>
                <a:spcPts val="0"/>
              </a:spcBef>
              <a:spcAft>
                <a:spcPts val="0"/>
              </a:spcAft>
              <a:buNone/>
            </a:pPr>
            <a:endParaRPr sz="1800" b="1" i="0" u="none" strike="noStrike" cap="none" dirty="0">
              <a:solidFill>
                <a:srgbClr val="000000"/>
              </a:solidFill>
            </a:endParaRPr>
          </a:p>
          <a:p>
            <a:pPr marL="457200" marR="0" lvl="0" indent="-355600" algn="l" rtl="0">
              <a:lnSpc>
                <a:spcPct val="100000"/>
              </a:lnSpc>
              <a:spcBef>
                <a:spcPts val="0"/>
              </a:spcBef>
              <a:spcAft>
                <a:spcPts val="0"/>
              </a:spcAft>
              <a:buSzPts val="2000"/>
              <a:buChar char="●"/>
            </a:pPr>
            <a:r>
              <a:rPr lang="nl-NL" sz="2000" b="1" dirty="0"/>
              <a:t>Lessen van Groningen - dialoog tijdens een ramp in slow-motion </a:t>
            </a:r>
            <a:endParaRPr sz="18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124"/>
        <p:cNvGrpSpPr/>
        <p:nvPr/>
      </p:nvGrpSpPr>
      <p:grpSpPr>
        <a:xfrm>
          <a:off x="0" y="0"/>
          <a:ext cx="0" cy="0"/>
          <a:chOff x="0" y="0"/>
          <a:chExt cx="0" cy="0"/>
        </a:xfrm>
      </p:grpSpPr>
      <p:pic>
        <p:nvPicPr>
          <p:cNvPr id="125" name="Google Shape;125;g101dca00f6d_0_1"/>
          <p:cNvPicPr preferRelativeResize="0"/>
          <p:nvPr/>
        </p:nvPicPr>
        <p:blipFill rotWithShape="1">
          <a:blip r:embed="rId3">
            <a:alphaModFix/>
          </a:blip>
          <a:srcRect/>
          <a:stretch/>
        </p:blipFill>
        <p:spPr>
          <a:xfrm>
            <a:off x="9308306" y="5841527"/>
            <a:ext cx="2719386" cy="799500"/>
          </a:xfrm>
          <a:prstGeom prst="rect">
            <a:avLst/>
          </a:prstGeom>
          <a:noFill/>
          <a:ln>
            <a:noFill/>
          </a:ln>
        </p:spPr>
      </p:pic>
      <p:sp>
        <p:nvSpPr>
          <p:cNvPr id="126" name="Google Shape;126;g101dca00f6d_0_1"/>
          <p:cNvSpPr txBox="1">
            <a:spLocks noGrp="1"/>
          </p:cNvSpPr>
          <p:nvPr>
            <p:ph type="ctrTitle"/>
          </p:nvPr>
        </p:nvSpPr>
        <p:spPr>
          <a:xfrm>
            <a:off x="1060124" y="583575"/>
            <a:ext cx="102318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3640">
                <a:latin typeface="Arial"/>
                <a:ea typeface="Arial"/>
                <a:cs typeface="Arial"/>
                <a:sym typeface="Arial"/>
              </a:rPr>
              <a:t>Achtergrond Kennisplatform Leefbaar en Kansrijk Groningen</a:t>
            </a:r>
            <a:endParaRPr sz="5800">
              <a:latin typeface="Arial"/>
              <a:ea typeface="Arial"/>
              <a:cs typeface="Arial"/>
              <a:sym typeface="Arial"/>
            </a:endParaRPr>
          </a:p>
        </p:txBody>
      </p:sp>
      <p:sp>
        <p:nvSpPr>
          <p:cNvPr id="127" name="Google Shape;127;g101dca00f6d_0_1"/>
          <p:cNvSpPr txBox="1">
            <a:spLocks noGrp="1"/>
          </p:cNvSpPr>
          <p:nvPr>
            <p:ph type="subTitle" idx="1"/>
          </p:nvPr>
        </p:nvSpPr>
        <p:spPr>
          <a:xfrm>
            <a:off x="1182425" y="2207350"/>
            <a:ext cx="8237400" cy="41973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400"/>
              </a:spcBef>
              <a:spcAft>
                <a:spcPts val="0"/>
              </a:spcAft>
              <a:buSzPts val="688"/>
              <a:buNone/>
            </a:pPr>
            <a:r>
              <a:rPr lang="nl-NL" sz="1738">
                <a:latin typeface="Arial"/>
                <a:ea typeface="Arial"/>
                <a:cs typeface="Arial"/>
                <a:sym typeface="Arial"/>
              </a:rPr>
              <a:t>2013: Kennismonopolie EZK + NAM</a:t>
            </a:r>
            <a:endParaRPr sz="1738">
              <a:latin typeface="Arial"/>
              <a:ea typeface="Arial"/>
              <a:cs typeface="Arial"/>
              <a:sym typeface="Arial"/>
            </a:endParaRPr>
          </a:p>
          <a:p>
            <a:pPr marL="0" lvl="0" indent="0" algn="l" rtl="0">
              <a:lnSpc>
                <a:spcPct val="95000"/>
              </a:lnSpc>
              <a:spcBef>
                <a:spcPts val="400"/>
              </a:spcBef>
              <a:spcAft>
                <a:spcPts val="0"/>
              </a:spcAft>
              <a:buSzPts val="688"/>
              <a:buNone/>
            </a:pPr>
            <a:endParaRPr sz="1738">
              <a:latin typeface="Arial"/>
              <a:ea typeface="Arial"/>
              <a:cs typeface="Arial"/>
              <a:sym typeface="Arial"/>
            </a:endParaRPr>
          </a:p>
          <a:p>
            <a:pPr marL="0" lvl="0" indent="0" algn="l" rtl="0">
              <a:lnSpc>
                <a:spcPct val="95000"/>
              </a:lnSpc>
              <a:spcBef>
                <a:spcPts val="400"/>
              </a:spcBef>
              <a:spcAft>
                <a:spcPts val="0"/>
              </a:spcAft>
              <a:buSzPts val="688"/>
              <a:buNone/>
            </a:pPr>
            <a:r>
              <a:rPr lang="nl-NL" sz="1738">
                <a:latin typeface="Arial"/>
                <a:ea typeface="Arial"/>
                <a:cs typeface="Arial"/>
                <a:sym typeface="Arial"/>
              </a:rPr>
              <a:t>2015: Bestuursakkoord, rapport Onderzoeksraad voor Veiligheid</a:t>
            </a:r>
            <a:endParaRPr sz="1738">
              <a:latin typeface="Arial"/>
              <a:ea typeface="Arial"/>
              <a:cs typeface="Arial"/>
              <a:sym typeface="Arial"/>
            </a:endParaRPr>
          </a:p>
          <a:p>
            <a:pPr marL="457200" lvl="0" indent="0" algn="l" rtl="0">
              <a:lnSpc>
                <a:spcPct val="70000"/>
              </a:lnSpc>
              <a:spcBef>
                <a:spcPts val="1000"/>
              </a:spcBef>
              <a:spcAft>
                <a:spcPts val="0"/>
              </a:spcAft>
              <a:buSzPts val="688"/>
              <a:buNone/>
            </a:pPr>
            <a:endParaRPr sz="2113">
              <a:latin typeface="Arial"/>
              <a:ea typeface="Arial"/>
              <a:cs typeface="Arial"/>
              <a:sym typeface="Arial"/>
            </a:endParaRPr>
          </a:p>
          <a:p>
            <a:pPr marL="0" lvl="0" indent="0" algn="l" rtl="0">
              <a:lnSpc>
                <a:spcPct val="95000"/>
              </a:lnSpc>
              <a:spcBef>
                <a:spcPts val="400"/>
              </a:spcBef>
              <a:spcAft>
                <a:spcPts val="0"/>
              </a:spcAft>
              <a:buSzPts val="688"/>
              <a:buNone/>
            </a:pPr>
            <a:r>
              <a:rPr lang="nl-NL" sz="1738">
                <a:latin typeface="Arial"/>
                <a:ea typeface="Arial"/>
                <a:cs typeface="Arial"/>
                <a:sym typeface="Arial"/>
              </a:rPr>
              <a:t>2018: </a:t>
            </a:r>
            <a:r>
              <a:rPr lang="nl-NL" sz="1738" b="1">
                <a:latin typeface="Arial"/>
                <a:ea typeface="Arial"/>
                <a:cs typeface="Arial"/>
                <a:sym typeface="Arial"/>
              </a:rPr>
              <a:t>drie</a:t>
            </a:r>
            <a:r>
              <a:rPr lang="nl-NL" sz="1738">
                <a:latin typeface="Arial"/>
                <a:ea typeface="Arial"/>
                <a:cs typeface="Arial"/>
                <a:sym typeface="Arial"/>
              </a:rPr>
              <a:t> kennisplatforms</a:t>
            </a:r>
            <a:endParaRPr sz="1738">
              <a:latin typeface="Arial"/>
              <a:ea typeface="Arial"/>
              <a:cs typeface="Arial"/>
              <a:sym typeface="Arial"/>
            </a:endParaRPr>
          </a:p>
          <a:p>
            <a:pPr marL="457200" lvl="0" indent="-540616" algn="l" rtl="0">
              <a:lnSpc>
                <a:spcPct val="95000"/>
              </a:lnSpc>
              <a:spcBef>
                <a:spcPts val="400"/>
              </a:spcBef>
              <a:spcAft>
                <a:spcPts val="0"/>
              </a:spcAft>
              <a:buSzPts val="2114"/>
              <a:buChar char="•"/>
            </a:pPr>
            <a:r>
              <a:rPr lang="nl-NL" sz="1613">
                <a:latin typeface="Arial"/>
                <a:ea typeface="Arial"/>
                <a:cs typeface="Arial"/>
                <a:sym typeface="Arial"/>
              </a:rPr>
              <a:t>Leefbaar en Kansrijk (RuG, Hanze, CMOstamm, GGD, 250k €/jr)</a:t>
            </a:r>
            <a:endParaRPr sz="1613">
              <a:latin typeface="Arial"/>
              <a:ea typeface="Arial"/>
              <a:cs typeface="Arial"/>
              <a:sym typeface="Arial"/>
            </a:endParaRPr>
          </a:p>
          <a:p>
            <a:pPr marL="457200" lvl="0" indent="-540616" algn="l" rtl="0">
              <a:lnSpc>
                <a:spcPct val="95000"/>
              </a:lnSpc>
              <a:spcBef>
                <a:spcPts val="0"/>
              </a:spcBef>
              <a:spcAft>
                <a:spcPts val="0"/>
              </a:spcAft>
              <a:buSzPts val="2114"/>
              <a:buChar char="•"/>
            </a:pPr>
            <a:r>
              <a:rPr lang="nl-NL" sz="1613">
                <a:latin typeface="Arial"/>
                <a:ea typeface="Arial"/>
                <a:cs typeface="Arial"/>
                <a:sym typeface="Arial"/>
              </a:rPr>
              <a:t>Bouwen en versterken (Hanze, TNO, 250k €/jr)</a:t>
            </a:r>
            <a:endParaRPr sz="1613">
              <a:latin typeface="Arial"/>
              <a:ea typeface="Arial"/>
              <a:cs typeface="Arial"/>
              <a:sym typeface="Arial"/>
            </a:endParaRPr>
          </a:p>
          <a:p>
            <a:pPr marL="457200" lvl="0" indent="-540616" algn="l" rtl="0">
              <a:lnSpc>
                <a:spcPct val="95000"/>
              </a:lnSpc>
              <a:spcBef>
                <a:spcPts val="0"/>
              </a:spcBef>
              <a:spcAft>
                <a:spcPts val="0"/>
              </a:spcAft>
              <a:buSzPts val="2114"/>
              <a:buChar char="•"/>
            </a:pPr>
            <a:r>
              <a:rPr lang="nl-NL" sz="1613">
                <a:latin typeface="Arial"/>
                <a:ea typeface="Arial"/>
                <a:cs typeface="Arial"/>
                <a:sym typeface="Arial"/>
              </a:rPr>
              <a:t>Effecten Mijnbouw (TNO, TUDelft, 4-6 mln €/jr)</a:t>
            </a:r>
            <a:endParaRPr sz="1613">
              <a:latin typeface="Arial"/>
              <a:ea typeface="Arial"/>
              <a:cs typeface="Arial"/>
              <a:sym typeface="Arial"/>
            </a:endParaRPr>
          </a:p>
          <a:p>
            <a:pPr marL="0" lvl="0" indent="0" algn="l" rtl="0">
              <a:lnSpc>
                <a:spcPct val="70000"/>
              </a:lnSpc>
              <a:spcBef>
                <a:spcPts val="1000"/>
              </a:spcBef>
              <a:spcAft>
                <a:spcPts val="0"/>
              </a:spcAft>
              <a:buSzPts val="688"/>
              <a:buNone/>
            </a:pPr>
            <a:endParaRPr sz="1613" i="1">
              <a:latin typeface="Arial"/>
              <a:ea typeface="Arial"/>
              <a:cs typeface="Arial"/>
              <a:sym typeface="Arial"/>
            </a:endParaRPr>
          </a:p>
          <a:p>
            <a:pPr marL="0" lvl="0" indent="0" algn="l" rtl="0">
              <a:lnSpc>
                <a:spcPct val="70000"/>
              </a:lnSpc>
              <a:spcBef>
                <a:spcPts val="1000"/>
              </a:spcBef>
              <a:spcAft>
                <a:spcPts val="0"/>
              </a:spcAft>
              <a:buSzPts val="688"/>
              <a:buNone/>
            </a:pPr>
            <a:r>
              <a:rPr lang="nl-NL" sz="1613" i="1">
                <a:latin typeface="Arial"/>
                <a:ea typeface="Arial"/>
                <a:cs typeface="Arial"/>
                <a:sym typeface="Arial"/>
              </a:rPr>
              <a:t>tot 2018 in opdracht van de NCG - Sinds 1 januari 2021 is het Ministerie van BZK de opdrachtgever van het Kennisplatform. </a:t>
            </a:r>
            <a:endParaRPr sz="1613">
              <a:latin typeface="Arial"/>
              <a:ea typeface="Arial"/>
              <a:cs typeface="Arial"/>
              <a:sym typeface="Arial"/>
            </a:endParaRPr>
          </a:p>
          <a:p>
            <a:pPr marL="457200" lvl="0" indent="0" algn="l" rtl="0">
              <a:lnSpc>
                <a:spcPct val="70000"/>
              </a:lnSpc>
              <a:spcBef>
                <a:spcPts val="1000"/>
              </a:spcBef>
              <a:spcAft>
                <a:spcPts val="0"/>
              </a:spcAft>
              <a:buSzPts val="688"/>
              <a:buNone/>
            </a:pPr>
            <a:endParaRPr sz="1225">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131"/>
        <p:cNvGrpSpPr/>
        <p:nvPr/>
      </p:nvGrpSpPr>
      <p:grpSpPr>
        <a:xfrm>
          <a:off x="0" y="0"/>
          <a:ext cx="0" cy="0"/>
          <a:chOff x="0" y="0"/>
          <a:chExt cx="0" cy="0"/>
        </a:xfrm>
      </p:grpSpPr>
      <p:pic>
        <p:nvPicPr>
          <p:cNvPr id="132" name="Google Shape;132;g101dca00f6d_0_31"/>
          <p:cNvPicPr preferRelativeResize="0"/>
          <p:nvPr/>
        </p:nvPicPr>
        <p:blipFill rotWithShape="1">
          <a:blip r:embed="rId3">
            <a:alphaModFix/>
          </a:blip>
          <a:srcRect/>
          <a:stretch/>
        </p:blipFill>
        <p:spPr>
          <a:xfrm>
            <a:off x="9308306" y="5841527"/>
            <a:ext cx="2719386" cy="799500"/>
          </a:xfrm>
          <a:prstGeom prst="rect">
            <a:avLst/>
          </a:prstGeom>
          <a:noFill/>
          <a:ln>
            <a:noFill/>
          </a:ln>
        </p:spPr>
      </p:pic>
      <p:sp>
        <p:nvSpPr>
          <p:cNvPr id="133" name="Google Shape;133;g101dca00f6d_0_31"/>
          <p:cNvSpPr txBox="1">
            <a:spLocks noGrp="1"/>
          </p:cNvSpPr>
          <p:nvPr>
            <p:ph type="ctrTitle"/>
          </p:nvPr>
        </p:nvSpPr>
        <p:spPr>
          <a:xfrm>
            <a:off x="1060124" y="583575"/>
            <a:ext cx="104094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3640" dirty="0">
                <a:latin typeface="Arial"/>
                <a:ea typeface="Arial"/>
                <a:cs typeface="Arial"/>
                <a:sym typeface="Arial"/>
              </a:rPr>
              <a:t>Kennisplatform Leefbaar en Kansrijk Groningen</a:t>
            </a:r>
            <a:endParaRPr sz="5800" dirty="0">
              <a:latin typeface="Arial"/>
              <a:ea typeface="Arial"/>
              <a:cs typeface="Arial"/>
              <a:sym typeface="Arial"/>
            </a:endParaRPr>
          </a:p>
        </p:txBody>
      </p:sp>
      <p:sp>
        <p:nvSpPr>
          <p:cNvPr id="134" name="Google Shape;134;g101dca00f6d_0_31"/>
          <p:cNvSpPr txBox="1">
            <a:spLocks noGrp="1"/>
          </p:cNvSpPr>
          <p:nvPr>
            <p:ph type="subTitle" idx="1"/>
          </p:nvPr>
        </p:nvSpPr>
        <p:spPr>
          <a:xfrm>
            <a:off x="1261250" y="2207350"/>
            <a:ext cx="7893000" cy="45126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nl-NL" sz="2700" dirty="0">
                <a:latin typeface="+mn-lt"/>
                <a:ea typeface="Arial"/>
                <a:cs typeface="Arial"/>
                <a:sym typeface="Arial"/>
              </a:rPr>
              <a:t>Kennis over </a:t>
            </a:r>
            <a:r>
              <a:rPr lang="nl-NL" sz="2700" dirty="0">
                <a:latin typeface="+mn-lt"/>
                <a:ea typeface="Open Sans"/>
                <a:cs typeface="Open Sans"/>
                <a:sym typeface="Open Sans"/>
              </a:rPr>
              <a:t>maatschappelijke effecten mijnbouw</a:t>
            </a:r>
          </a:p>
          <a:p>
            <a:pPr marL="0" lvl="0" indent="0" algn="l" rtl="0">
              <a:spcBef>
                <a:spcPts val="1000"/>
              </a:spcBef>
              <a:spcAft>
                <a:spcPts val="0"/>
              </a:spcAft>
              <a:buNone/>
            </a:pPr>
            <a:endParaRPr lang="nl-NL" sz="2700" dirty="0">
              <a:latin typeface="+mn-lt"/>
              <a:ea typeface="Open Sans"/>
              <a:cs typeface="Open Sans"/>
              <a:sym typeface="Open Sans"/>
            </a:endParaRPr>
          </a:p>
          <a:p>
            <a:pPr marL="990600" lvl="1" indent="-355600" algn="just">
              <a:lnSpc>
                <a:spcPct val="100000"/>
              </a:lnSpc>
              <a:spcBef>
                <a:spcPts val="0"/>
              </a:spcBef>
              <a:buFont typeface="Open Sans"/>
              <a:buChar char="●"/>
            </a:pPr>
            <a:r>
              <a:rPr lang="nl-NL" sz="2400" dirty="0">
                <a:latin typeface="+mn-lt"/>
                <a:ea typeface="Open Sans"/>
                <a:cs typeface="Open Sans"/>
                <a:sym typeface="Open Sans"/>
              </a:rPr>
              <a:t>Verzamelen, overzichtelijk maken en duiden;</a:t>
            </a:r>
            <a:endParaRPr sz="2400" dirty="0">
              <a:latin typeface="+mn-lt"/>
              <a:ea typeface="Open Sans"/>
              <a:cs typeface="Open Sans"/>
              <a:sym typeface="Open Sans"/>
            </a:endParaRPr>
          </a:p>
          <a:p>
            <a:pPr marL="990600" lvl="1" indent="-355600" algn="just">
              <a:lnSpc>
                <a:spcPct val="100000"/>
              </a:lnSpc>
              <a:spcBef>
                <a:spcPts val="0"/>
              </a:spcBef>
              <a:buFont typeface="Open Sans"/>
              <a:buChar char="●"/>
            </a:pPr>
            <a:r>
              <a:rPr lang="nl-NL" sz="2400" dirty="0">
                <a:latin typeface="+mn-lt"/>
                <a:ea typeface="Open Sans"/>
                <a:cs typeface="Open Sans"/>
                <a:sym typeface="Open Sans"/>
              </a:rPr>
              <a:t>Kennislacunes identificeren;</a:t>
            </a:r>
            <a:endParaRPr sz="2400" dirty="0">
              <a:latin typeface="+mn-lt"/>
              <a:ea typeface="Open Sans"/>
              <a:cs typeface="Open Sans"/>
              <a:sym typeface="Open Sans"/>
            </a:endParaRPr>
          </a:p>
          <a:p>
            <a:pPr marL="990600" lvl="1" indent="-355600" algn="just">
              <a:lnSpc>
                <a:spcPct val="100000"/>
              </a:lnSpc>
              <a:spcBef>
                <a:spcPts val="0"/>
              </a:spcBef>
              <a:buFont typeface="Open Sans"/>
              <a:buChar char="●"/>
            </a:pPr>
            <a:r>
              <a:rPr lang="nl-NL" sz="2400" dirty="0">
                <a:latin typeface="+mn-lt"/>
                <a:ea typeface="Open Sans"/>
                <a:cs typeface="Open Sans"/>
                <a:sym typeface="Open Sans"/>
              </a:rPr>
              <a:t>Delen en toepassing bevorderen.</a:t>
            </a:r>
            <a:endParaRPr sz="3200" dirty="0">
              <a:latin typeface="+mn-lt"/>
              <a:ea typeface="Arial"/>
              <a:cs typeface="Arial"/>
              <a:sym typeface="Arial"/>
            </a:endParaRPr>
          </a:p>
          <a:p>
            <a:pPr marL="457200" lvl="0" indent="0" algn="l" rtl="0">
              <a:lnSpc>
                <a:spcPct val="90000"/>
              </a:lnSpc>
              <a:spcBef>
                <a:spcPts val="1000"/>
              </a:spcBef>
              <a:spcAft>
                <a:spcPts val="0"/>
              </a:spcAft>
              <a:buNone/>
            </a:pPr>
            <a:endParaRPr sz="2700" dirty="0">
              <a:latin typeface="Arial"/>
              <a:ea typeface="Arial"/>
              <a:cs typeface="Arial"/>
              <a:sym typeface="Arial"/>
            </a:endParaRPr>
          </a:p>
          <a:p>
            <a:pPr marL="342900" lvl="0" indent="-374650" algn="l" rtl="0">
              <a:lnSpc>
                <a:spcPct val="90000"/>
              </a:lnSpc>
              <a:spcBef>
                <a:spcPts val="1000"/>
              </a:spcBef>
              <a:spcAft>
                <a:spcPts val="0"/>
              </a:spcAft>
              <a:buClr>
                <a:schemeClr val="dk1"/>
              </a:buClr>
              <a:buSzPts val="2900"/>
              <a:buFont typeface="Arial"/>
              <a:buChar char="•"/>
            </a:pPr>
            <a:r>
              <a:rPr lang="nl-NL" sz="2300" dirty="0">
                <a:latin typeface="Arial"/>
                <a:ea typeface="Arial"/>
                <a:cs typeface="Arial"/>
                <a:sym typeface="Arial"/>
              </a:rPr>
              <a:t>Onafhankelijk en toegankelijk </a:t>
            </a:r>
            <a:endParaRPr sz="2900" dirty="0"/>
          </a:p>
          <a:p>
            <a:pPr marL="342900" lvl="0" indent="-374650" algn="l" rtl="0">
              <a:lnSpc>
                <a:spcPct val="90000"/>
              </a:lnSpc>
              <a:spcBef>
                <a:spcPts val="1000"/>
              </a:spcBef>
              <a:spcAft>
                <a:spcPts val="0"/>
              </a:spcAft>
              <a:buClr>
                <a:schemeClr val="dk1"/>
              </a:buClr>
              <a:buSzPts val="2900"/>
              <a:buFont typeface="Arial"/>
              <a:buChar char="•"/>
            </a:pPr>
            <a:r>
              <a:rPr lang="nl-NL" sz="2300" dirty="0">
                <a:latin typeface="Arial"/>
                <a:ea typeface="Arial"/>
                <a:cs typeface="Arial"/>
                <a:sym typeface="Arial"/>
              </a:rPr>
              <a:t>Multidisciplinair </a:t>
            </a:r>
            <a:endParaRPr sz="2300" dirty="0">
              <a:latin typeface="Arial"/>
              <a:ea typeface="Arial"/>
              <a:cs typeface="Arial"/>
              <a:sym typeface="Arial"/>
            </a:endParaRPr>
          </a:p>
          <a:p>
            <a:pPr marL="342900" lvl="0" indent="-374650" algn="l" rtl="0">
              <a:lnSpc>
                <a:spcPct val="90000"/>
              </a:lnSpc>
              <a:spcBef>
                <a:spcPts val="1000"/>
              </a:spcBef>
              <a:spcAft>
                <a:spcPts val="0"/>
              </a:spcAft>
              <a:buClr>
                <a:schemeClr val="dk1"/>
              </a:buClr>
              <a:buSzPts val="2900"/>
              <a:buFont typeface="Arial"/>
              <a:buChar char="•"/>
            </a:pPr>
            <a:r>
              <a:rPr lang="nl-NL" sz="2300" dirty="0">
                <a:latin typeface="Arial"/>
                <a:ea typeface="Arial"/>
                <a:cs typeface="Arial"/>
                <a:sym typeface="Arial"/>
              </a:rPr>
              <a:t>Integraal: voor bewoners, overheid, instanties, bedrijven en wetenschap</a:t>
            </a:r>
            <a:endParaRPr sz="2300"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138"/>
        <p:cNvGrpSpPr/>
        <p:nvPr/>
      </p:nvGrpSpPr>
      <p:grpSpPr>
        <a:xfrm>
          <a:off x="0" y="0"/>
          <a:ext cx="0" cy="0"/>
          <a:chOff x="0" y="0"/>
          <a:chExt cx="0" cy="0"/>
        </a:xfrm>
      </p:grpSpPr>
      <p:pic>
        <p:nvPicPr>
          <p:cNvPr id="139" name="Google Shape;139;p16"/>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140" name="Google Shape;140;p16"/>
          <p:cNvSpPr txBox="1">
            <a:spLocks noGrp="1"/>
          </p:cNvSpPr>
          <p:nvPr>
            <p:ph type="ctrTitle"/>
          </p:nvPr>
        </p:nvSpPr>
        <p:spPr>
          <a:xfrm>
            <a:off x="1060124" y="583575"/>
            <a:ext cx="109677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3600" dirty="0">
                <a:latin typeface="Arial"/>
                <a:ea typeface="Arial"/>
                <a:cs typeface="Arial"/>
                <a:sym typeface="Arial"/>
              </a:rPr>
              <a:t>Kennis en integratie</a:t>
            </a:r>
            <a:endParaRPr sz="3600" dirty="0">
              <a:latin typeface="Arial"/>
              <a:ea typeface="Arial"/>
              <a:cs typeface="Arial"/>
              <a:sym typeface="Arial"/>
            </a:endParaRPr>
          </a:p>
        </p:txBody>
      </p:sp>
      <p:pic>
        <p:nvPicPr>
          <p:cNvPr id="141" name="Google Shape;141;p16"/>
          <p:cNvPicPr preferRelativeResize="0"/>
          <p:nvPr/>
        </p:nvPicPr>
        <p:blipFill rotWithShape="1">
          <a:blip r:embed="rId4">
            <a:alphaModFix/>
          </a:blip>
          <a:srcRect/>
          <a:stretch/>
        </p:blipFill>
        <p:spPr>
          <a:xfrm>
            <a:off x="1203829" y="2157186"/>
            <a:ext cx="2880053" cy="3380014"/>
          </a:xfrm>
          <a:prstGeom prst="rect">
            <a:avLst/>
          </a:prstGeom>
          <a:noFill/>
          <a:ln>
            <a:noFill/>
          </a:ln>
        </p:spPr>
      </p:pic>
      <p:sp>
        <p:nvSpPr>
          <p:cNvPr id="142" name="Google Shape;142;p16"/>
          <p:cNvSpPr txBox="1">
            <a:spLocks noGrp="1"/>
          </p:cNvSpPr>
          <p:nvPr>
            <p:ph type="subTitle" idx="1"/>
          </p:nvPr>
        </p:nvSpPr>
        <p:spPr>
          <a:xfrm>
            <a:off x="4838064" y="1806497"/>
            <a:ext cx="6658843" cy="4035029"/>
          </a:xfrm>
          <a:prstGeom prst="rect">
            <a:avLst/>
          </a:prstGeom>
          <a:noFill/>
          <a:ln>
            <a:noFill/>
          </a:ln>
        </p:spPr>
        <p:txBody>
          <a:bodyPr spcFirstLastPara="1" wrap="square" lIns="91425" tIns="45700" rIns="91425" bIns="45700" anchor="t" anchorCtr="0">
            <a:normAutofit fontScale="92500"/>
          </a:bodyPr>
          <a:lstStyle/>
          <a:p>
            <a:pPr marL="342900" lvl="0" indent="-342900" algn="l">
              <a:lnSpc>
                <a:spcPct val="140000"/>
              </a:lnSpc>
              <a:spcBef>
                <a:spcPts val="2200"/>
              </a:spcBef>
              <a:buFont typeface="Arial"/>
              <a:buChar char="•"/>
            </a:pPr>
            <a:r>
              <a:rPr lang="nl-NL" dirty="0">
                <a:latin typeface="Arial"/>
                <a:ea typeface="Arial"/>
                <a:cs typeface="Arial"/>
                <a:sym typeface="Arial"/>
              </a:rPr>
              <a:t>&gt;200 onderzoeken, één beeld</a:t>
            </a:r>
          </a:p>
          <a:p>
            <a:pPr marL="342900" lvl="0" indent="-342900" algn="l" rtl="0">
              <a:lnSpc>
                <a:spcPct val="140000"/>
              </a:lnSpc>
              <a:spcBef>
                <a:spcPts val="2200"/>
              </a:spcBef>
              <a:spcAft>
                <a:spcPts val="0"/>
              </a:spcAft>
              <a:buClr>
                <a:schemeClr val="dk1"/>
              </a:buClr>
              <a:buSzPts val="2400"/>
              <a:buFont typeface="Arial"/>
              <a:buChar char="•"/>
            </a:pPr>
            <a:r>
              <a:rPr lang="nl-NL" dirty="0">
                <a:latin typeface="Arial"/>
                <a:ea typeface="Arial"/>
                <a:cs typeface="Arial"/>
                <a:sym typeface="Arial"/>
              </a:rPr>
              <a:t>Maatschappelijke impact van gaswinning  </a:t>
            </a:r>
            <a:endParaRPr dirty="0">
              <a:latin typeface="Arial"/>
              <a:ea typeface="Arial"/>
              <a:cs typeface="Arial"/>
              <a:sym typeface="Arial"/>
            </a:endParaRPr>
          </a:p>
          <a:p>
            <a:pPr marL="342900" lvl="0" indent="-342900" algn="l" rtl="0">
              <a:lnSpc>
                <a:spcPct val="140000"/>
              </a:lnSpc>
              <a:spcBef>
                <a:spcPts val="2200"/>
              </a:spcBef>
              <a:spcAft>
                <a:spcPts val="0"/>
              </a:spcAft>
              <a:buClr>
                <a:schemeClr val="dk1"/>
              </a:buClr>
              <a:buSzPts val="2400"/>
              <a:buFont typeface="Arial"/>
              <a:buChar char="•"/>
            </a:pPr>
            <a:r>
              <a:rPr lang="nl-NL" dirty="0">
                <a:latin typeface="Arial"/>
                <a:ea typeface="Arial"/>
                <a:cs typeface="Arial"/>
                <a:sym typeface="Arial"/>
              </a:rPr>
              <a:t>Herstel van Groningen: materieel, procedureel én relationeel</a:t>
            </a:r>
            <a:endParaRPr dirty="0">
              <a:latin typeface="Arial"/>
              <a:ea typeface="Arial"/>
              <a:cs typeface="Arial"/>
              <a:sym typeface="Arial"/>
            </a:endParaRPr>
          </a:p>
          <a:p>
            <a:pPr marL="342900" lvl="0" indent="-342900" algn="l" rtl="0">
              <a:lnSpc>
                <a:spcPct val="140000"/>
              </a:lnSpc>
              <a:spcBef>
                <a:spcPts val="2200"/>
              </a:spcBef>
              <a:spcAft>
                <a:spcPts val="0"/>
              </a:spcAft>
              <a:buClr>
                <a:schemeClr val="dk1"/>
              </a:buClr>
              <a:buSzPts val="2400"/>
              <a:buFont typeface="Arial"/>
              <a:buChar char="•"/>
            </a:pPr>
            <a:r>
              <a:rPr lang="nl-NL" dirty="0">
                <a:latin typeface="Arial"/>
                <a:ea typeface="Arial"/>
                <a:cs typeface="Arial"/>
                <a:sym typeface="Arial"/>
              </a:rPr>
              <a:t>Toekomstige aanpak: ‘Lessen van Groningen’</a:t>
            </a:r>
            <a:endParaRPr dirty="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CFC1"/>
        </a:solidFill>
        <a:effectLst/>
      </p:bgPr>
    </p:bg>
    <p:spTree>
      <p:nvGrpSpPr>
        <p:cNvPr id="1" name="Shape 138"/>
        <p:cNvGrpSpPr/>
        <p:nvPr/>
      </p:nvGrpSpPr>
      <p:grpSpPr>
        <a:xfrm>
          <a:off x="0" y="0"/>
          <a:ext cx="0" cy="0"/>
          <a:chOff x="0" y="0"/>
          <a:chExt cx="0" cy="0"/>
        </a:xfrm>
      </p:grpSpPr>
      <p:pic>
        <p:nvPicPr>
          <p:cNvPr id="139" name="Google Shape;139;p16"/>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140" name="Google Shape;140;p16"/>
          <p:cNvSpPr txBox="1">
            <a:spLocks noGrp="1"/>
          </p:cNvSpPr>
          <p:nvPr>
            <p:ph type="ctrTitle"/>
          </p:nvPr>
        </p:nvSpPr>
        <p:spPr>
          <a:xfrm>
            <a:off x="1060124" y="583575"/>
            <a:ext cx="10967700" cy="1023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3600" dirty="0">
                <a:latin typeface="Arial"/>
                <a:ea typeface="Arial"/>
                <a:cs typeface="Arial"/>
                <a:sym typeface="Arial"/>
              </a:rPr>
              <a:t>Impact: een cascade van risico’s</a:t>
            </a:r>
            <a:endParaRPr sz="3600" dirty="0">
              <a:latin typeface="Arial"/>
              <a:ea typeface="Arial"/>
              <a:cs typeface="Arial"/>
              <a:sym typeface="Arial"/>
            </a:endParaRPr>
          </a:p>
        </p:txBody>
      </p:sp>
      <p:pic>
        <p:nvPicPr>
          <p:cNvPr id="141" name="Google Shape;141;p16"/>
          <p:cNvPicPr preferRelativeResize="0"/>
          <p:nvPr/>
        </p:nvPicPr>
        <p:blipFill rotWithShape="1">
          <a:blip r:embed="rId4">
            <a:alphaModFix/>
          </a:blip>
          <a:srcRect/>
          <a:stretch/>
        </p:blipFill>
        <p:spPr>
          <a:xfrm>
            <a:off x="0" y="2079063"/>
            <a:ext cx="2910468" cy="3599236"/>
          </a:xfrm>
          <a:prstGeom prst="rect">
            <a:avLst/>
          </a:prstGeom>
          <a:noFill/>
          <a:ln>
            <a:noFill/>
          </a:ln>
        </p:spPr>
      </p:pic>
      <p:sp>
        <p:nvSpPr>
          <p:cNvPr id="3" name="Subtitle 2">
            <a:extLst>
              <a:ext uri="{FF2B5EF4-FFF2-40B4-BE49-F238E27FC236}">
                <a16:creationId xmlns:a16="http://schemas.microsoft.com/office/drawing/2014/main" id="{96CC425C-6DB2-704A-BBBF-952A650ED195}"/>
              </a:ext>
            </a:extLst>
          </p:cNvPr>
          <p:cNvSpPr>
            <a:spLocks noGrp="1"/>
          </p:cNvSpPr>
          <p:nvPr>
            <p:ph type="subTitle" idx="1"/>
          </p:nvPr>
        </p:nvSpPr>
        <p:spPr>
          <a:xfrm>
            <a:off x="1624361" y="3590887"/>
            <a:ext cx="9144000" cy="1655762"/>
          </a:xfrm>
        </p:spPr>
        <p:txBody>
          <a:bodyPr/>
          <a:lstStyle/>
          <a:p>
            <a:endParaRPr lang="nl-NL" dirty="0"/>
          </a:p>
        </p:txBody>
      </p:sp>
      <p:pic>
        <p:nvPicPr>
          <p:cNvPr id="4" name="Picture 3">
            <a:extLst>
              <a:ext uri="{FF2B5EF4-FFF2-40B4-BE49-F238E27FC236}">
                <a16:creationId xmlns:a16="http://schemas.microsoft.com/office/drawing/2014/main" id="{19B40EAA-F80D-4649-97FC-193D178EB94C}"/>
              </a:ext>
            </a:extLst>
          </p:cNvPr>
          <p:cNvPicPr>
            <a:picLocks noChangeAspect="1"/>
          </p:cNvPicPr>
          <p:nvPr/>
        </p:nvPicPr>
        <p:blipFill>
          <a:blip r:embed="rId5"/>
          <a:stretch>
            <a:fillRect/>
          </a:stretch>
        </p:blipFill>
        <p:spPr>
          <a:xfrm>
            <a:off x="2801816" y="2079064"/>
            <a:ext cx="9390184" cy="3599235"/>
          </a:xfrm>
          <a:prstGeom prst="rect">
            <a:avLst/>
          </a:prstGeom>
        </p:spPr>
      </p:pic>
    </p:spTree>
    <p:extLst>
      <p:ext uri="{BB962C8B-B14F-4D97-AF65-F5344CB8AC3E}">
        <p14:creationId xmlns:p14="http://schemas.microsoft.com/office/powerpoint/2010/main" val="191809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F7CFC1"/>
        </a:solidFill>
        <a:effectLst/>
      </p:bgPr>
    </p:bg>
    <p:spTree>
      <p:nvGrpSpPr>
        <p:cNvPr id="1" name="Shape 146"/>
        <p:cNvGrpSpPr/>
        <p:nvPr/>
      </p:nvGrpSpPr>
      <p:grpSpPr>
        <a:xfrm>
          <a:off x="0" y="0"/>
          <a:ext cx="0" cy="0"/>
          <a:chOff x="0" y="0"/>
          <a:chExt cx="0" cy="0"/>
        </a:xfrm>
      </p:grpSpPr>
      <p:pic>
        <p:nvPicPr>
          <p:cNvPr id="147" name="Google Shape;147;p21"/>
          <p:cNvPicPr preferRelativeResize="0"/>
          <p:nvPr/>
        </p:nvPicPr>
        <p:blipFill rotWithShape="1">
          <a:blip r:embed="rId3">
            <a:alphaModFix/>
          </a:blip>
          <a:srcRect/>
          <a:stretch/>
        </p:blipFill>
        <p:spPr>
          <a:xfrm>
            <a:off x="9308306" y="5841527"/>
            <a:ext cx="2719387" cy="799500"/>
          </a:xfrm>
          <a:prstGeom prst="rect">
            <a:avLst/>
          </a:prstGeom>
          <a:noFill/>
          <a:ln>
            <a:noFill/>
          </a:ln>
        </p:spPr>
      </p:pic>
      <p:sp>
        <p:nvSpPr>
          <p:cNvPr id="148" name="Google Shape;148;p21"/>
          <p:cNvSpPr txBox="1">
            <a:spLocks noGrp="1"/>
          </p:cNvSpPr>
          <p:nvPr>
            <p:ph type="ctrTitle"/>
          </p:nvPr>
        </p:nvSpPr>
        <p:spPr>
          <a:xfrm>
            <a:off x="1060131" y="583564"/>
            <a:ext cx="9144000" cy="10239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nl-NL" sz="3600">
                <a:latin typeface="Arial"/>
                <a:ea typeface="Arial"/>
                <a:cs typeface="Arial"/>
                <a:sym typeface="Arial"/>
              </a:rPr>
              <a:t>Activiteiten</a:t>
            </a:r>
            <a:endParaRPr>
              <a:latin typeface="Arial"/>
              <a:ea typeface="Arial"/>
              <a:cs typeface="Arial"/>
              <a:sym typeface="Arial"/>
            </a:endParaRPr>
          </a:p>
        </p:txBody>
      </p:sp>
      <p:pic>
        <p:nvPicPr>
          <p:cNvPr id="149" name="Google Shape;149;p21"/>
          <p:cNvPicPr preferRelativeResize="0"/>
          <p:nvPr/>
        </p:nvPicPr>
        <p:blipFill rotWithShape="1">
          <a:blip r:embed="rId4">
            <a:alphaModFix/>
          </a:blip>
          <a:srcRect/>
          <a:stretch/>
        </p:blipFill>
        <p:spPr>
          <a:xfrm>
            <a:off x="7251381" y="2471681"/>
            <a:ext cx="4388076" cy="2292468"/>
          </a:xfrm>
          <a:prstGeom prst="rect">
            <a:avLst/>
          </a:prstGeom>
          <a:noFill/>
          <a:ln>
            <a:noFill/>
          </a:ln>
        </p:spPr>
      </p:pic>
      <p:pic>
        <p:nvPicPr>
          <p:cNvPr id="150" name="Google Shape;150;p21"/>
          <p:cNvPicPr preferRelativeResize="0"/>
          <p:nvPr/>
        </p:nvPicPr>
        <p:blipFill rotWithShape="1">
          <a:blip r:embed="rId5">
            <a:alphaModFix/>
          </a:blip>
          <a:srcRect/>
          <a:stretch/>
        </p:blipFill>
        <p:spPr>
          <a:xfrm>
            <a:off x="5632131" y="1029122"/>
            <a:ext cx="5740695" cy="997001"/>
          </a:xfrm>
          <a:prstGeom prst="rect">
            <a:avLst/>
          </a:prstGeom>
          <a:noFill/>
          <a:ln>
            <a:noFill/>
          </a:ln>
        </p:spPr>
      </p:pic>
      <p:pic>
        <p:nvPicPr>
          <p:cNvPr id="151" name="Google Shape;151;p21"/>
          <p:cNvPicPr preferRelativeResize="0"/>
          <p:nvPr/>
        </p:nvPicPr>
        <p:blipFill rotWithShape="1">
          <a:blip r:embed="rId6">
            <a:alphaModFix/>
          </a:blip>
          <a:srcRect/>
          <a:stretch/>
        </p:blipFill>
        <p:spPr>
          <a:xfrm>
            <a:off x="658532" y="2982855"/>
            <a:ext cx="5999538" cy="29751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F7CFC1"/>
        </a:solidFill>
        <a:effectLst/>
      </p:bgPr>
    </p:bg>
    <p:spTree>
      <p:nvGrpSpPr>
        <p:cNvPr id="1" name="Shape 155"/>
        <p:cNvGrpSpPr/>
        <p:nvPr/>
      </p:nvGrpSpPr>
      <p:grpSpPr>
        <a:xfrm>
          <a:off x="0" y="0"/>
          <a:ext cx="0" cy="0"/>
          <a:chOff x="0" y="0"/>
          <a:chExt cx="0" cy="0"/>
        </a:xfrm>
      </p:grpSpPr>
      <p:sp>
        <p:nvSpPr>
          <p:cNvPr id="156" name="Google Shape;156;p7"/>
          <p:cNvSpPr txBox="1">
            <a:spLocks noGrp="1"/>
          </p:cNvSpPr>
          <p:nvPr>
            <p:ph type="ctrTitle"/>
          </p:nvPr>
        </p:nvSpPr>
        <p:spPr>
          <a:xfrm>
            <a:off x="1090611" y="708024"/>
            <a:ext cx="9577388" cy="10239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Arial"/>
              <a:buNone/>
            </a:pPr>
            <a:r>
              <a:rPr lang="nl-NL" sz="2400" b="1">
                <a:latin typeface="Arial"/>
                <a:ea typeface="Arial"/>
                <a:cs typeface="Arial"/>
                <a:sym typeface="Arial"/>
              </a:rPr>
              <a:t>Inzicht in Impact</a:t>
            </a:r>
            <a:br>
              <a:rPr lang="nl-NL" sz="2400" b="1">
                <a:latin typeface="Arial"/>
                <a:ea typeface="Arial"/>
                <a:cs typeface="Arial"/>
                <a:sym typeface="Arial"/>
              </a:rPr>
            </a:br>
            <a:r>
              <a:rPr lang="nl-NL" sz="2400">
                <a:latin typeface="Arial"/>
                <a:ea typeface="Arial"/>
                <a:cs typeface="Arial"/>
                <a:sym typeface="Arial"/>
              </a:rPr>
              <a:t>Gevolgen van gaswinning voor de bewoners van Groningen</a:t>
            </a:r>
            <a:endParaRPr sz="2400">
              <a:latin typeface="Arial"/>
              <a:ea typeface="Arial"/>
              <a:cs typeface="Arial"/>
              <a:sym typeface="Arial"/>
            </a:endParaRPr>
          </a:p>
        </p:txBody>
      </p:sp>
      <p:sp>
        <p:nvSpPr>
          <p:cNvPr id="157" name="Google Shape;157;p7"/>
          <p:cNvSpPr txBox="1">
            <a:spLocks noGrp="1"/>
          </p:cNvSpPr>
          <p:nvPr>
            <p:ph type="subTitle" idx="1"/>
          </p:nvPr>
        </p:nvSpPr>
        <p:spPr>
          <a:xfrm>
            <a:off x="1090611" y="2019300"/>
            <a:ext cx="9577389" cy="401955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400"/>
              </a:spcBef>
              <a:spcAft>
                <a:spcPts val="0"/>
              </a:spcAft>
              <a:buNone/>
            </a:pPr>
            <a:r>
              <a:rPr lang="nl-NL" sz="1600" dirty="0">
                <a:latin typeface="Verdana"/>
                <a:ea typeface="Verdana"/>
                <a:cs typeface="Verdana"/>
                <a:sym typeface="Verdana"/>
              </a:rPr>
              <a:t>&gt;200 onderzoeken</a:t>
            </a:r>
            <a:endParaRPr sz="1600" dirty="0">
              <a:latin typeface="Verdana"/>
              <a:ea typeface="Verdana"/>
              <a:cs typeface="Verdana"/>
              <a:sym typeface="Verdana"/>
            </a:endParaRPr>
          </a:p>
          <a:p>
            <a:pPr marL="0" lvl="0" indent="0" algn="l" rtl="0">
              <a:lnSpc>
                <a:spcPct val="115000"/>
              </a:lnSpc>
              <a:spcBef>
                <a:spcPts val="400"/>
              </a:spcBef>
              <a:spcAft>
                <a:spcPts val="0"/>
              </a:spcAft>
              <a:buNone/>
            </a:pPr>
            <a:endParaRPr sz="1600" b="1" dirty="0">
              <a:latin typeface="Verdana"/>
              <a:ea typeface="Verdana"/>
              <a:cs typeface="Verdana"/>
              <a:sym typeface="Verdana"/>
            </a:endParaRPr>
          </a:p>
          <a:p>
            <a:pPr marL="0" lvl="0" indent="0" algn="l" rtl="0">
              <a:lnSpc>
                <a:spcPct val="115000"/>
              </a:lnSpc>
              <a:spcBef>
                <a:spcPts val="400"/>
              </a:spcBef>
              <a:spcAft>
                <a:spcPts val="0"/>
              </a:spcAft>
              <a:buNone/>
            </a:pPr>
            <a:r>
              <a:rPr lang="nl-NL" sz="1600" dirty="0">
                <a:latin typeface="Verdana"/>
                <a:ea typeface="Verdana"/>
                <a:cs typeface="Verdana"/>
                <a:sym typeface="Verdana"/>
              </a:rPr>
              <a:t>Integreren: </a:t>
            </a:r>
            <a:r>
              <a:rPr lang="nl-NL" sz="1600" b="1" dirty="0">
                <a:latin typeface="Verdana"/>
                <a:ea typeface="Verdana"/>
                <a:cs typeface="Verdana"/>
                <a:sym typeface="Verdana"/>
              </a:rPr>
              <a:t>één beeld</a:t>
            </a:r>
            <a:r>
              <a:rPr lang="nl-NL" sz="1600" dirty="0">
                <a:latin typeface="Verdana"/>
                <a:ea typeface="Verdana"/>
                <a:cs typeface="Verdana"/>
                <a:sym typeface="Verdana"/>
              </a:rPr>
              <a:t>, minder duplicatie, minder “witte vlekken”</a:t>
            </a:r>
            <a:endParaRPr sz="1600" dirty="0">
              <a:latin typeface="Verdana"/>
              <a:ea typeface="Verdana"/>
              <a:cs typeface="Verdana"/>
              <a:sym typeface="Verdana"/>
            </a:endParaRPr>
          </a:p>
          <a:p>
            <a:pPr marL="0" lvl="0" indent="0" algn="l" rtl="0">
              <a:lnSpc>
                <a:spcPct val="115000"/>
              </a:lnSpc>
              <a:spcBef>
                <a:spcPts val="400"/>
              </a:spcBef>
              <a:spcAft>
                <a:spcPts val="0"/>
              </a:spcAft>
              <a:buNone/>
            </a:pPr>
            <a:r>
              <a:rPr lang="nl-NL" sz="1600" dirty="0">
                <a:latin typeface="Verdana"/>
                <a:ea typeface="Verdana"/>
                <a:cs typeface="Verdana"/>
                <a:sym typeface="Verdana"/>
              </a:rPr>
              <a:t>Transformeren: kennis bundelen, duiden, delen en </a:t>
            </a:r>
            <a:r>
              <a:rPr lang="nl-NL" sz="1600" b="1" dirty="0">
                <a:latin typeface="Verdana"/>
                <a:ea typeface="Verdana"/>
                <a:cs typeface="Verdana"/>
                <a:sym typeface="Verdana"/>
              </a:rPr>
              <a:t>toepassen</a:t>
            </a:r>
            <a:endParaRPr sz="1600" b="1" dirty="0">
              <a:latin typeface="Verdana"/>
              <a:ea typeface="Verdana"/>
              <a:cs typeface="Verdana"/>
              <a:sym typeface="Verdana"/>
            </a:endParaRPr>
          </a:p>
          <a:p>
            <a:pPr marL="0" lvl="0" indent="0" algn="l" rtl="0">
              <a:lnSpc>
                <a:spcPct val="115000"/>
              </a:lnSpc>
              <a:spcBef>
                <a:spcPts val="400"/>
              </a:spcBef>
              <a:spcAft>
                <a:spcPts val="0"/>
              </a:spcAft>
              <a:buNone/>
            </a:pPr>
            <a:r>
              <a:rPr lang="nl-NL" sz="1600" b="1" dirty="0">
                <a:latin typeface="Verdana"/>
                <a:ea typeface="Verdana"/>
                <a:cs typeface="Verdana"/>
                <a:sym typeface="Verdana"/>
              </a:rPr>
              <a:t>Verbinden</a:t>
            </a:r>
            <a:r>
              <a:rPr lang="nl-NL" sz="1600" dirty="0">
                <a:latin typeface="Verdana"/>
                <a:ea typeface="Verdana"/>
                <a:cs typeface="Verdana"/>
                <a:sym typeface="Verdana"/>
              </a:rPr>
              <a:t>: mozaïek van instellingen en belanghebbenden</a:t>
            </a:r>
            <a:endParaRPr sz="1600" dirty="0">
              <a:latin typeface="Verdana"/>
              <a:ea typeface="Verdana"/>
              <a:cs typeface="Verdana"/>
              <a:sym typeface="Verdana"/>
            </a:endParaRPr>
          </a:p>
          <a:p>
            <a:pPr marL="0" lvl="0" indent="0" algn="l" rtl="0">
              <a:lnSpc>
                <a:spcPct val="115000"/>
              </a:lnSpc>
              <a:spcBef>
                <a:spcPts val="300"/>
              </a:spcBef>
              <a:spcAft>
                <a:spcPts val="0"/>
              </a:spcAft>
              <a:buNone/>
            </a:pPr>
            <a:r>
              <a:rPr lang="nl-NL" sz="1400" dirty="0">
                <a:latin typeface="Verdana"/>
                <a:ea typeface="Verdana"/>
                <a:cs typeface="Verdana"/>
                <a:sym typeface="Verdana"/>
              </a:rPr>
              <a:t>Eenheid van gedachte als voorwaarde voor daadkracht</a:t>
            </a:r>
            <a:endParaRPr dirty="0"/>
          </a:p>
          <a:p>
            <a:pPr marL="0" lvl="0" indent="0" algn="l" rtl="0">
              <a:lnSpc>
                <a:spcPct val="90000"/>
              </a:lnSpc>
              <a:spcBef>
                <a:spcPts val="1000"/>
              </a:spcBef>
              <a:spcAft>
                <a:spcPts val="0"/>
              </a:spcAft>
              <a:buClr>
                <a:schemeClr val="dk1"/>
              </a:buClr>
              <a:buSzPts val="2400"/>
              <a:buNone/>
            </a:pPr>
            <a:endParaRPr dirty="0"/>
          </a:p>
          <a:p>
            <a:pPr marL="0" lvl="0" indent="0" algn="l" rtl="0">
              <a:lnSpc>
                <a:spcPct val="90000"/>
              </a:lnSpc>
              <a:spcBef>
                <a:spcPts val="1000"/>
              </a:spcBef>
              <a:spcAft>
                <a:spcPts val="0"/>
              </a:spcAft>
              <a:buClr>
                <a:schemeClr val="dk1"/>
              </a:buClr>
              <a:buSzPts val="2400"/>
              <a:buNone/>
            </a:pPr>
            <a:endParaRPr sz="1600" i="1"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a:p>
            <a:pPr marL="342900" lvl="0" indent="-190500" algn="l" rtl="0">
              <a:lnSpc>
                <a:spcPct val="90000"/>
              </a:lnSpc>
              <a:spcBef>
                <a:spcPts val="1000"/>
              </a:spcBef>
              <a:spcAft>
                <a:spcPts val="0"/>
              </a:spcAft>
              <a:buClr>
                <a:schemeClr val="dk1"/>
              </a:buClr>
              <a:buSzPts val="2400"/>
              <a:buFont typeface="Arial"/>
              <a:buNone/>
            </a:pPr>
            <a:endParaRPr sz="1600" dirty="0">
              <a:latin typeface="Arial"/>
              <a:ea typeface="Arial"/>
              <a:cs typeface="Arial"/>
              <a:sym typeface="Arial"/>
            </a:endParaRPr>
          </a:p>
        </p:txBody>
      </p:sp>
      <p:pic>
        <p:nvPicPr>
          <p:cNvPr id="158" name="Google Shape;158;p7"/>
          <p:cNvPicPr preferRelativeResize="0"/>
          <p:nvPr/>
        </p:nvPicPr>
        <p:blipFill rotWithShape="1">
          <a:blip r:embed="rId3">
            <a:alphaModFix/>
          </a:blip>
          <a:srcRect/>
          <a:stretch/>
        </p:blipFill>
        <p:spPr>
          <a:xfrm>
            <a:off x="9308306" y="5841527"/>
            <a:ext cx="2719387" cy="799500"/>
          </a:xfrm>
          <a:prstGeom prst="rect">
            <a:avLst/>
          </a:prstGeom>
          <a:noFill/>
          <a:ln>
            <a:noFill/>
          </a:ln>
        </p:spPr>
      </p:pic>
    </p:spTree>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909</Words>
  <Application>Microsoft Macintosh PowerPoint</Application>
  <PresentationFormat>Widescreen</PresentationFormat>
  <Paragraphs>165</Paragraphs>
  <Slides>25</Slides>
  <Notes>25</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Verdana</vt:lpstr>
      <vt:lpstr>Open Sans</vt:lpstr>
      <vt:lpstr>Calibri</vt:lpstr>
      <vt:lpstr>Kantoorthema</vt:lpstr>
      <vt:lpstr>Kantoorthema</vt:lpstr>
      <vt:lpstr> De gevolgen van de gaswinning in Groningen – lessen van een ramp in slow motion </vt:lpstr>
      <vt:lpstr>Voorstellen</vt:lpstr>
      <vt:lpstr>Agenda: </vt:lpstr>
      <vt:lpstr>Achtergrond Kennisplatform Leefbaar en Kansrijk Groningen</vt:lpstr>
      <vt:lpstr>Kennisplatform Leefbaar en Kansrijk Groningen</vt:lpstr>
      <vt:lpstr>Kennis en integratie</vt:lpstr>
      <vt:lpstr>Impact: een cascade van risico’s</vt:lpstr>
      <vt:lpstr>Activiteiten</vt:lpstr>
      <vt:lpstr>Inzicht in Impact Gevolgen van gaswinning voor de bewoners van Groningen</vt:lpstr>
      <vt:lpstr>Inzicht in Impact Gevolgen van gaswinning voor de bewoners van Groningen</vt:lpstr>
      <vt:lpstr>Inzicht in Impact Gevolgen van gaswinning voor de bewoners van Groningen</vt:lpstr>
      <vt:lpstr>PowerPoint Presentation</vt:lpstr>
      <vt:lpstr>Dialoog in het Groningse gaswinningsdossier: project BZK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Lessen van Groningen - dialoog tijdens een ramp in slow-motion  </vt:lpstr>
      <vt:lpstr>PowerPoint Presentation</vt:lpstr>
      <vt:lpstr>PowerPoint Presentation</vt:lpstr>
      <vt:lpstr>Hartelijk dank!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 gevolgen van de gaswinning voor de bewoners van Groningen - een ramp in slow motion </dc:title>
  <dc:creator>Paulien de Haas</dc:creator>
  <cp:lastModifiedBy>Tom Postmes</cp:lastModifiedBy>
  <cp:revision>11</cp:revision>
  <dcterms:created xsi:type="dcterms:W3CDTF">2021-07-13T10:14:57Z</dcterms:created>
  <dcterms:modified xsi:type="dcterms:W3CDTF">2021-11-17T13:14:47Z</dcterms:modified>
</cp:coreProperties>
</file>